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 id="266" r:id="rId28"/>
    <p:sldId id="267" r:id="rId29"/>
    <p:sldId id="268" r:id="rId30"/>
    <p:sldId id="269" r:id="rId31"/>
    <p:sldId id="270"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28" Target="slides/slide11.xml" Type="http://schemas.openxmlformats.org/officeDocument/2006/relationships/slide"/><Relationship Id="rId29" Target="slides/slide12.xml" Type="http://schemas.openxmlformats.org/officeDocument/2006/relationships/slide"/><Relationship Id="rId3" Target="viewProps.xml" Type="http://schemas.openxmlformats.org/officeDocument/2006/relationships/viewProps"/><Relationship Id="rId30" Target="slides/slide13.xml" Type="http://schemas.openxmlformats.org/officeDocument/2006/relationships/slide"/><Relationship Id="rId31" Target="slides/slide14.xml" Type="http://schemas.openxmlformats.org/officeDocument/2006/relationships/slide"/><Relationship Id="rId32"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0.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7.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6.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1.pn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11" Target="../media/image26.pn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14" Target="../media/image29.png" Type="http://schemas.openxmlformats.org/officeDocument/2006/relationships/image"/><Relationship Id="rId2" Target="../media/image17.png" Type="http://schemas.openxmlformats.org/officeDocument/2006/relationships/image"/><Relationship Id="rId3" Target="../media/image18.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3EBEF"/>
        </a:solidFill>
      </p:bgPr>
    </p:bg>
    <p:spTree>
      <p:nvGrpSpPr>
        <p:cNvPr id="1" name=""/>
        <p:cNvGrpSpPr/>
        <p:nvPr/>
      </p:nvGrpSpPr>
      <p:grpSpPr>
        <a:xfrm>
          <a:off x="0" y="0"/>
          <a:ext cx="0" cy="0"/>
          <a:chOff x="0" y="0"/>
          <a:chExt cx="0" cy="0"/>
        </a:xfrm>
      </p:grpSpPr>
      <p:sp>
        <p:nvSpPr>
          <p:cNvPr name="AutoShape 2" id="2"/>
          <p:cNvSpPr/>
          <p:nvPr/>
        </p:nvSpPr>
        <p:spPr>
          <a:xfrm rot="0">
            <a:off x="-290615" y="7628579"/>
            <a:ext cx="18578615" cy="3026928"/>
          </a:xfrm>
          <a:prstGeom prst="rect">
            <a:avLst/>
          </a:prstGeom>
          <a:solidFill>
            <a:srgbClr val="FFFFFF"/>
          </a:solidFill>
        </p:spPr>
      </p:sp>
      <p:pic>
        <p:nvPicPr>
          <p:cNvPr name="Picture 3" id="3"/>
          <p:cNvPicPr>
            <a:picLocks noChangeAspect="true"/>
          </p:cNvPicPr>
          <p:nvPr/>
        </p:nvPicPr>
        <p:blipFill>
          <a:blip r:embed="rId2"/>
          <a:srcRect l="0" t="0" r="0" b="0"/>
          <a:stretch>
            <a:fillRect/>
          </a:stretch>
        </p:blipFill>
        <p:spPr>
          <a:xfrm flipH="false" flipV="false" rot="0">
            <a:off x="0" y="3354240"/>
            <a:ext cx="8053217" cy="4274339"/>
          </a:xfrm>
          <a:prstGeom prst="rect">
            <a:avLst/>
          </a:prstGeom>
        </p:spPr>
      </p:pic>
      <p:grpSp>
        <p:nvGrpSpPr>
          <p:cNvPr name="Group 4" id="4"/>
          <p:cNvGrpSpPr/>
          <p:nvPr/>
        </p:nvGrpSpPr>
        <p:grpSpPr>
          <a:xfrm rot="0">
            <a:off x="8216206" y="1449606"/>
            <a:ext cx="8487032" cy="5285413"/>
            <a:chOff x="0" y="0"/>
            <a:chExt cx="11316042" cy="7047218"/>
          </a:xfrm>
        </p:grpSpPr>
        <p:sp>
          <p:nvSpPr>
            <p:cNvPr name="TextBox 5" id="5"/>
            <p:cNvSpPr txBox="true"/>
            <p:nvPr/>
          </p:nvSpPr>
          <p:spPr>
            <a:xfrm rot="0">
              <a:off x="0" y="1722743"/>
              <a:ext cx="11316042" cy="5324475"/>
            </a:xfrm>
            <a:prstGeom prst="rect">
              <a:avLst/>
            </a:prstGeom>
          </p:spPr>
          <p:txBody>
            <a:bodyPr anchor="t" rtlCol="false" tIns="0" lIns="0" bIns="0" rIns="0">
              <a:spAutoFit/>
            </a:bodyPr>
            <a:lstStyle/>
            <a:p>
              <a:pPr>
                <a:lnSpc>
                  <a:spcPts val="10559"/>
                </a:lnSpc>
              </a:pPr>
              <a:r>
                <a:rPr lang="en-US" sz="8799">
                  <a:solidFill>
                    <a:srgbClr val="FFFFFF"/>
                  </a:solidFill>
                  <a:latin typeface="DM Sans Bold"/>
                </a:rPr>
                <a:t>Υπολογιστικές </a:t>
              </a:r>
            </a:p>
            <a:p>
              <a:pPr>
                <a:lnSpc>
                  <a:spcPts val="10559"/>
                </a:lnSpc>
              </a:pPr>
              <a:r>
                <a:rPr lang="en-US" sz="8799">
                  <a:solidFill>
                    <a:srgbClr val="FFFFFF"/>
                  </a:solidFill>
                  <a:latin typeface="DM Sans Bold"/>
                </a:rPr>
                <a:t>Μέθοδοι στην</a:t>
              </a:r>
            </a:p>
            <a:p>
              <a:pPr>
                <a:lnSpc>
                  <a:spcPts val="10560"/>
                </a:lnSpc>
              </a:pPr>
              <a:r>
                <a:rPr lang="en-US" sz="8800">
                  <a:solidFill>
                    <a:srgbClr val="FFFFFF"/>
                  </a:solidFill>
                  <a:latin typeface="DM Sans Bold"/>
                </a:rPr>
                <a:t>Οικονομία</a:t>
              </a:r>
            </a:p>
          </p:txBody>
        </p:sp>
        <p:sp>
          <p:nvSpPr>
            <p:cNvPr name="TextBox 6" id="6"/>
            <p:cNvSpPr txBox="true"/>
            <p:nvPr/>
          </p:nvSpPr>
          <p:spPr>
            <a:xfrm rot="0">
              <a:off x="0" y="-47625"/>
              <a:ext cx="11316042" cy="1083945"/>
            </a:xfrm>
            <a:prstGeom prst="rect">
              <a:avLst/>
            </a:prstGeom>
          </p:spPr>
          <p:txBody>
            <a:bodyPr anchor="t" rtlCol="false" tIns="0" lIns="0" bIns="0" rIns="0">
              <a:spAutoFit/>
            </a:bodyPr>
            <a:lstStyle/>
            <a:p>
              <a:pPr>
                <a:lnSpc>
                  <a:spcPts val="3359"/>
                </a:lnSpc>
              </a:pPr>
              <a:r>
                <a:rPr lang="en-US" spc="62" sz="2400">
                  <a:solidFill>
                    <a:srgbClr val="795FE6"/>
                  </a:solidFill>
                  <a:latin typeface="DM Sans"/>
                </a:rPr>
                <a:t>ΜΗΤΡΟΠΟΥΛΟΥ ΚΑΤΕΡΙΝΑ - 1067409</a:t>
              </a:r>
            </a:p>
            <a:p>
              <a:pPr>
                <a:lnSpc>
                  <a:spcPts val="3359"/>
                </a:lnSpc>
              </a:pPr>
              <a:r>
                <a:rPr lang="en-US" spc="62" sz="2400">
                  <a:solidFill>
                    <a:srgbClr val="795FE6"/>
                  </a:solidFill>
                  <a:latin typeface="DM Sans"/>
                </a:rPr>
                <a:t>ΣΤΕΦΑΝΙΔΗΣ ΜΑΡΙΟΣ - 1067458</a:t>
              </a:r>
            </a:p>
          </p:txBody>
        </p:sp>
      </p:grpSp>
      <p:sp>
        <p:nvSpPr>
          <p:cNvPr name="TextBox 7" id="7"/>
          <p:cNvSpPr txBox="true"/>
          <p:nvPr/>
        </p:nvSpPr>
        <p:spPr>
          <a:xfrm rot="0">
            <a:off x="4900484" y="8727440"/>
            <a:ext cx="8487032" cy="530860"/>
          </a:xfrm>
          <a:prstGeom prst="rect">
            <a:avLst/>
          </a:prstGeom>
        </p:spPr>
        <p:txBody>
          <a:bodyPr anchor="t" rtlCol="false" tIns="0" lIns="0" bIns="0" rIns="0">
            <a:spAutoFit/>
          </a:bodyPr>
          <a:lstStyle/>
          <a:p>
            <a:pPr algn="ctr">
              <a:lnSpc>
                <a:spcPts val="4339"/>
              </a:lnSpc>
            </a:pPr>
            <a:r>
              <a:rPr lang="en-US" u="sng" sz="3099">
                <a:solidFill>
                  <a:srgbClr val="5034C4"/>
                </a:solidFill>
                <a:latin typeface="DM Sans"/>
              </a:rPr>
              <a:t>ΑΛΛΑΓΗ ΣΤΗ ΜΕΤΑΚΙΝΗΣΗ</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046737" y="-242542"/>
            <a:ext cx="9263156" cy="10772084"/>
          </a:xfrm>
          <a:prstGeom prst="rect">
            <a:avLst/>
          </a:prstGeom>
          <a:solidFill>
            <a:srgbClr val="5034C4"/>
          </a:solidFill>
        </p:spPr>
      </p:sp>
      <p:grpSp>
        <p:nvGrpSpPr>
          <p:cNvPr name="Group 3" id="3"/>
          <p:cNvGrpSpPr/>
          <p:nvPr/>
        </p:nvGrpSpPr>
        <p:grpSpPr>
          <a:xfrm rot="0">
            <a:off x="10192581" y="6432985"/>
            <a:ext cx="246171" cy="24617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grpSp>
        <p:nvGrpSpPr>
          <p:cNvPr name="Group 5" id="5"/>
          <p:cNvGrpSpPr/>
          <p:nvPr/>
        </p:nvGrpSpPr>
        <p:grpSpPr>
          <a:xfrm rot="0">
            <a:off x="10192581" y="7848765"/>
            <a:ext cx="7066719" cy="358140"/>
            <a:chOff x="0" y="0"/>
            <a:chExt cx="9422292" cy="477520"/>
          </a:xfrm>
        </p:grpSpPr>
        <p:grpSp>
          <p:nvGrpSpPr>
            <p:cNvPr name="Group 6" id="6"/>
            <p:cNvGrpSpPr/>
            <p:nvPr/>
          </p:nvGrpSpPr>
          <p:grpSpPr>
            <a:xfrm rot="0">
              <a:off x="0" y="74646"/>
              <a:ext cx="328228" cy="32822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8" id="8"/>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3. χάρτης με τη θέση του λεωφορείου</a:t>
              </a:r>
            </a:p>
          </p:txBody>
        </p:sp>
      </p:grpSp>
      <p:pic>
        <p:nvPicPr>
          <p:cNvPr name="Picture 9" id="9"/>
          <p:cNvPicPr>
            <a:picLocks noChangeAspect="true"/>
          </p:cNvPicPr>
          <p:nvPr/>
        </p:nvPicPr>
        <p:blipFill>
          <a:blip r:embed="rId2"/>
          <a:srcRect l="0" t="0" r="0" b="0"/>
          <a:stretch>
            <a:fillRect/>
          </a:stretch>
        </p:blipFill>
        <p:spPr>
          <a:xfrm flipH="false" flipV="false" rot="0">
            <a:off x="1419225" y="2722797"/>
            <a:ext cx="2607989" cy="4636425"/>
          </a:xfrm>
          <a:prstGeom prst="rect">
            <a:avLst/>
          </a:prstGeom>
        </p:spPr>
      </p:pic>
      <p:pic>
        <p:nvPicPr>
          <p:cNvPr name="Picture 10" id="10"/>
          <p:cNvPicPr>
            <a:picLocks noChangeAspect="true"/>
          </p:cNvPicPr>
          <p:nvPr/>
        </p:nvPicPr>
        <p:blipFill>
          <a:blip r:embed="rId3"/>
          <a:srcRect l="0" t="0" r="0" b="0"/>
          <a:stretch>
            <a:fillRect/>
          </a:stretch>
        </p:blipFill>
        <p:spPr>
          <a:xfrm flipH="false" flipV="false" rot="0">
            <a:off x="5898530" y="2722797"/>
            <a:ext cx="2607989" cy="4636425"/>
          </a:xfrm>
          <a:prstGeom prst="rect">
            <a:avLst/>
          </a:prstGeom>
        </p:spPr>
      </p:pic>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41297" y="2971265"/>
            <a:ext cx="782653" cy="782653"/>
          </a:xfrm>
          <a:prstGeom prst="rect">
            <a:avLst/>
          </a:prstGeom>
        </p:spPr>
      </p:pic>
      <p:grpSp>
        <p:nvGrpSpPr>
          <p:cNvPr name="Group 12" id="12"/>
          <p:cNvGrpSpPr/>
          <p:nvPr/>
        </p:nvGrpSpPr>
        <p:grpSpPr>
          <a:xfrm rot="0">
            <a:off x="10192581" y="5219203"/>
            <a:ext cx="7066719" cy="358140"/>
            <a:chOff x="0" y="0"/>
            <a:chExt cx="9422292" cy="477520"/>
          </a:xfrm>
        </p:grpSpPr>
        <p:grpSp>
          <p:nvGrpSpPr>
            <p:cNvPr name="Group 13" id="13"/>
            <p:cNvGrpSpPr/>
            <p:nvPr/>
          </p:nvGrpSpPr>
          <p:grpSpPr>
            <a:xfrm rot="0">
              <a:off x="0" y="74646"/>
              <a:ext cx="328228" cy="328228"/>
              <a:chOff x="0" y="0"/>
              <a:chExt cx="6350000" cy="6350000"/>
            </a:xfrm>
          </p:grpSpPr>
          <p:sp>
            <p:nvSpPr>
              <p:cNvPr name="Freeform 14" id="1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5" id="15"/>
            <p:cNvSpPr txBox="true"/>
            <p:nvPr/>
          </p:nvSpPr>
          <p:spPr>
            <a:xfrm rot="0">
              <a:off x="553006" y="-47625"/>
              <a:ext cx="8869286" cy="5251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DM Sans Bold"/>
                </a:rPr>
                <a:t> κ</a:t>
              </a:r>
              <a:r>
                <a:rPr lang="en-US" sz="2400">
                  <a:solidFill>
                    <a:srgbClr val="FFFFFF"/>
                  </a:solidFill>
                  <a:latin typeface="DM Sans"/>
                </a:rPr>
                <a:t>εντρικό μενού                δρομολόγια</a:t>
              </a:r>
            </a:p>
          </p:txBody>
        </p:sp>
      </p:grpSp>
      <p:sp>
        <p:nvSpPr>
          <p:cNvPr name="AutoShape 16" id="16"/>
          <p:cNvSpPr/>
          <p:nvPr/>
        </p:nvSpPr>
        <p:spPr>
          <a:xfrm rot="0">
            <a:off x="13697366" y="5383986"/>
            <a:ext cx="774585" cy="0"/>
          </a:xfrm>
          <a:prstGeom prst="line">
            <a:avLst/>
          </a:prstGeom>
          <a:ln cap="flat" w="47625">
            <a:solidFill>
              <a:srgbClr val="000000"/>
            </a:solidFill>
            <a:prstDash val="solid"/>
            <a:headEnd type="none" len="sm" w="sm"/>
            <a:tailEnd type="arrow" len="sm" w="med"/>
          </a:ln>
        </p:spPr>
      </p:sp>
      <p:grpSp>
        <p:nvGrpSpPr>
          <p:cNvPr name="Group 17" id="17"/>
          <p:cNvGrpSpPr/>
          <p:nvPr/>
        </p:nvGrpSpPr>
        <p:grpSpPr>
          <a:xfrm rot="0">
            <a:off x="10192581" y="6377000"/>
            <a:ext cx="7066719" cy="358140"/>
            <a:chOff x="0" y="0"/>
            <a:chExt cx="9422292" cy="477520"/>
          </a:xfrm>
        </p:grpSpPr>
        <p:grpSp>
          <p:nvGrpSpPr>
            <p:cNvPr name="Group 18" id="18"/>
            <p:cNvGrpSpPr/>
            <p:nvPr/>
          </p:nvGrpSpPr>
          <p:grpSpPr>
            <a:xfrm rot="0">
              <a:off x="0" y="74646"/>
              <a:ext cx="328228" cy="32822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20" id="20"/>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2. επιλογή δρομολογίου</a:t>
              </a:r>
            </a:p>
          </p:txBody>
        </p:sp>
      </p:grpSp>
      <p:pic>
        <p:nvPicPr>
          <p:cNvPr name="Picture 21" id="2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847918" y="2995077"/>
            <a:ext cx="735028" cy="735028"/>
          </a:xfrm>
          <a:prstGeom prst="rect">
            <a:avLst/>
          </a:prstGeom>
        </p:spPr>
      </p:pic>
      <p:sp>
        <p:nvSpPr>
          <p:cNvPr name="TextBox 22" id="22"/>
          <p:cNvSpPr txBox="true"/>
          <p:nvPr/>
        </p:nvSpPr>
        <p:spPr>
          <a:xfrm rot="0">
            <a:off x="10097331" y="1655058"/>
            <a:ext cx="7161969" cy="1943100"/>
          </a:xfrm>
          <a:prstGeom prst="rect">
            <a:avLst/>
          </a:prstGeom>
        </p:spPr>
        <p:txBody>
          <a:bodyPr anchor="t" rtlCol="false" tIns="0" lIns="0" bIns="0" rIns="0">
            <a:spAutoFit/>
          </a:bodyPr>
          <a:lstStyle/>
          <a:p>
            <a:pPr>
              <a:lnSpc>
                <a:spcPts val="7680"/>
              </a:lnSpc>
            </a:pPr>
            <a:r>
              <a:rPr lang="en-US" sz="6400">
                <a:solidFill>
                  <a:srgbClr val="FFFFFF"/>
                </a:solidFill>
                <a:latin typeface="DM Sans Bold"/>
              </a:rPr>
              <a:t>Έλεγχος Θέσης Λεωφορείου</a:t>
            </a:r>
          </a:p>
        </p:txBody>
      </p:sp>
      <p:sp>
        <p:nvSpPr>
          <p:cNvPr name="TextBox 23" id="23"/>
          <p:cNvSpPr txBox="true"/>
          <p:nvPr/>
        </p:nvSpPr>
        <p:spPr>
          <a:xfrm rot="0">
            <a:off x="4584314" y="5123953"/>
            <a:ext cx="5272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242542"/>
            <a:ext cx="9263156" cy="10772084"/>
          </a:xfrm>
          <a:prstGeom prst="rect">
            <a:avLst/>
          </a:prstGeom>
          <a:solidFill>
            <a:srgbClr val="5034C4"/>
          </a:solidFill>
        </p:spPr>
      </p:sp>
      <p:grpSp>
        <p:nvGrpSpPr>
          <p:cNvPr name="Group 3" id="3"/>
          <p:cNvGrpSpPr/>
          <p:nvPr/>
        </p:nvGrpSpPr>
        <p:grpSpPr>
          <a:xfrm rot="0">
            <a:off x="10192581" y="6432985"/>
            <a:ext cx="246171" cy="246171"/>
            <a:chOff x="0" y="0"/>
            <a:chExt cx="6350000" cy="6350000"/>
          </a:xfrm>
        </p:grpSpPr>
        <p:sp>
          <p:nvSpPr>
            <p:cNvPr name="Freeform 4" id="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grpSp>
        <p:nvGrpSpPr>
          <p:cNvPr name="Group 5" id="5"/>
          <p:cNvGrpSpPr/>
          <p:nvPr/>
        </p:nvGrpSpPr>
        <p:grpSpPr>
          <a:xfrm rot="0">
            <a:off x="10192581" y="7904750"/>
            <a:ext cx="246171" cy="246171"/>
            <a:chOff x="0" y="0"/>
            <a:chExt cx="6350000" cy="6350000"/>
          </a:xfrm>
        </p:grpSpPr>
        <p:sp>
          <p:nvSpPr>
            <p:cNvPr name="Freeform 6" id="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pic>
        <p:nvPicPr>
          <p:cNvPr name="Picture 7" id="7"/>
          <p:cNvPicPr>
            <a:picLocks noChangeAspect="true"/>
          </p:cNvPicPr>
          <p:nvPr/>
        </p:nvPicPr>
        <p:blipFill>
          <a:blip r:embed="rId2"/>
          <a:srcRect l="0" t="0" r="0" b="0"/>
          <a:stretch>
            <a:fillRect/>
          </a:stretch>
        </p:blipFill>
        <p:spPr>
          <a:xfrm flipH="false" flipV="false" rot="0">
            <a:off x="1468641" y="3061373"/>
            <a:ext cx="2552148" cy="4537152"/>
          </a:xfrm>
          <a:prstGeom prst="rect">
            <a:avLst/>
          </a:prstGeom>
        </p:spPr>
      </p:pic>
      <p:pic>
        <p:nvPicPr>
          <p:cNvPr name="Picture 8" id="8"/>
          <p:cNvPicPr>
            <a:picLocks noChangeAspect="true"/>
          </p:cNvPicPr>
          <p:nvPr/>
        </p:nvPicPr>
        <p:blipFill>
          <a:blip r:embed="rId3"/>
          <a:srcRect l="0" t="0" r="0" b="0"/>
          <a:stretch>
            <a:fillRect/>
          </a:stretch>
        </p:blipFill>
        <p:spPr>
          <a:xfrm flipH="false" flipV="false" rot="0">
            <a:off x="5709224" y="3061373"/>
            <a:ext cx="2552148" cy="4537152"/>
          </a:xfrm>
          <a:prstGeom prst="rect">
            <a:avLst/>
          </a:prstGeom>
        </p:spPr>
      </p:pic>
      <p:grpSp>
        <p:nvGrpSpPr>
          <p:cNvPr name="Group 9" id="9"/>
          <p:cNvGrpSpPr/>
          <p:nvPr/>
        </p:nvGrpSpPr>
        <p:grpSpPr>
          <a:xfrm rot="0">
            <a:off x="10097331" y="4964430"/>
            <a:ext cx="7066719" cy="358140"/>
            <a:chOff x="0" y="0"/>
            <a:chExt cx="9422292" cy="477520"/>
          </a:xfrm>
        </p:grpSpPr>
        <p:grpSp>
          <p:nvGrpSpPr>
            <p:cNvPr name="Group 10" id="10"/>
            <p:cNvGrpSpPr/>
            <p:nvPr/>
          </p:nvGrpSpPr>
          <p:grpSpPr>
            <a:xfrm rot="0">
              <a:off x="0" y="74646"/>
              <a:ext cx="328228" cy="32822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2" id="12"/>
            <p:cNvSpPr txBox="true"/>
            <p:nvPr/>
          </p:nvSpPr>
          <p:spPr>
            <a:xfrm rot="0">
              <a:off x="553006" y="-47625"/>
              <a:ext cx="8869286" cy="5251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DM Sans Bold"/>
                </a:rPr>
                <a:t> κ</a:t>
              </a:r>
              <a:r>
                <a:rPr lang="en-US" sz="2400">
                  <a:solidFill>
                    <a:srgbClr val="FFFFFF"/>
                  </a:solidFill>
                  <a:latin typeface="DM Sans"/>
                </a:rPr>
                <a:t>εντρικό μενού                ενημερώσεις</a:t>
              </a:r>
            </a:p>
          </p:txBody>
        </p:sp>
      </p:grpSp>
      <p:sp>
        <p:nvSpPr>
          <p:cNvPr name="AutoShape 13" id="13"/>
          <p:cNvSpPr/>
          <p:nvPr/>
        </p:nvSpPr>
        <p:spPr>
          <a:xfrm rot="0">
            <a:off x="13621166" y="5119688"/>
            <a:ext cx="774585" cy="0"/>
          </a:xfrm>
          <a:prstGeom prst="line">
            <a:avLst/>
          </a:prstGeom>
          <a:ln cap="flat" w="47625">
            <a:solidFill>
              <a:srgbClr val="000000"/>
            </a:solidFill>
            <a:prstDash val="solid"/>
            <a:headEnd type="none" len="sm" w="sm"/>
            <a:tailEnd type="arrow" len="sm" w="med"/>
          </a:ln>
        </p:spPr>
      </p:sp>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57388" y="3175673"/>
            <a:ext cx="782653" cy="782653"/>
          </a:xfrm>
          <a:prstGeom prst="rect">
            <a:avLst/>
          </a:prstGeom>
        </p:spPr>
      </p:pic>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726545" y="3185890"/>
            <a:ext cx="772436" cy="772436"/>
          </a:xfrm>
          <a:prstGeom prst="rect">
            <a:avLst/>
          </a:prstGeom>
        </p:spPr>
      </p:pic>
      <p:sp>
        <p:nvSpPr>
          <p:cNvPr name="TextBox 16" id="16"/>
          <p:cNvSpPr txBox="true"/>
          <p:nvPr/>
        </p:nvSpPr>
        <p:spPr>
          <a:xfrm rot="0">
            <a:off x="10097331" y="1655058"/>
            <a:ext cx="7161969" cy="1943100"/>
          </a:xfrm>
          <a:prstGeom prst="rect">
            <a:avLst/>
          </a:prstGeom>
        </p:spPr>
        <p:txBody>
          <a:bodyPr anchor="t" rtlCol="false" tIns="0" lIns="0" bIns="0" rIns="0">
            <a:spAutoFit/>
          </a:bodyPr>
          <a:lstStyle/>
          <a:p>
            <a:pPr>
              <a:lnSpc>
                <a:spcPts val="7680"/>
              </a:lnSpc>
            </a:pPr>
            <a:r>
              <a:rPr lang="en-US" sz="6400">
                <a:solidFill>
                  <a:srgbClr val="FFFFFF"/>
                </a:solidFill>
                <a:latin typeface="DM Sans Bold"/>
              </a:rPr>
              <a:t>Έλεγχος Ενημερώσεων</a:t>
            </a:r>
          </a:p>
        </p:txBody>
      </p:sp>
      <p:grpSp>
        <p:nvGrpSpPr>
          <p:cNvPr name="Group 17" id="17"/>
          <p:cNvGrpSpPr/>
          <p:nvPr/>
        </p:nvGrpSpPr>
        <p:grpSpPr>
          <a:xfrm rot="0">
            <a:off x="10192581" y="6377000"/>
            <a:ext cx="7066719" cy="358140"/>
            <a:chOff x="0" y="0"/>
            <a:chExt cx="9422292" cy="477520"/>
          </a:xfrm>
        </p:grpSpPr>
        <p:grpSp>
          <p:nvGrpSpPr>
            <p:cNvPr name="Group 18" id="18"/>
            <p:cNvGrpSpPr/>
            <p:nvPr/>
          </p:nvGrpSpPr>
          <p:grpSpPr>
            <a:xfrm rot="0">
              <a:off x="0" y="74646"/>
              <a:ext cx="328228" cy="328228"/>
              <a:chOff x="0" y="0"/>
              <a:chExt cx="6350000" cy="6350000"/>
            </a:xfrm>
          </p:grpSpPr>
          <p:sp>
            <p:nvSpPr>
              <p:cNvPr name="Freeform 19" id="1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20" id="20"/>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2. επιλογή ειδοποίησης</a:t>
              </a:r>
            </a:p>
          </p:txBody>
        </p:sp>
      </p:grpSp>
      <p:sp>
        <p:nvSpPr>
          <p:cNvPr name="TextBox 21" id="21"/>
          <p:cNvSpPr txBox="true"/>
          <p:nvPr/>
        </p:nvSpPr>
        <p:spPr>
          <a:xfrm rot="0">
            <a:off x="4585554" y="8371205"/>
            <a:ext cx="5272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t>
            </a:r>
          </a:p>
        </p:txBody>
      </p:sp>
      <p:grpSp>
        <p:nvGrpSpPr>
          <p:cNvPr name="Group 22" id="22"/>
          <p:cNvGrpSpPr/>
          <p:nvPr/>
        </p:nvGrpSpPr>
        <p:grpSpPr>
          <a:xfrm rot="0">
            <a:off x="10192581" y="7848765"/>
            <a:ext cx="7066719" cy="777240"/>
            <a:chOff x="0" y="0"/>
            <a:chExt cx="9422292" cy="1036320"/>
          </a:xfrm>
        </p:grpSpPr>
        <p:grpSp>
          <p:nvGrpSpPr>
            <p:cNvPr name="Group 23" id="23"/>
            <p:cNvGrpSpPr/>
            <p:nvPr/>
          </p:nvGrpSpPr>
          <p:grpSpPr>
            <a:xfrm rot="0">
              <a:off x="0" y="74646"/>
              <a:ext cx="328228" cy="328228"/>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25" id="25"/>
            <p:cNvSpPr txBox="true"/>
            <p:nvPr/>
          </p:nvSpPr>
          <p:spPr>
            <a:xfrm rot="0">
              <a:off x="553006" y="-47625"/>
              <a:ext cx="8869286" cy="1083945"/>
            </a:xfrm>
            <a:prstGeom prst="rect">
              <a:avLst/>
            </a:prstGeom>
          </p:spPr>
          <p:txBody>
            <a:bodyPr anchor="t" rtlCol="false" tIns="0" lIns="0" bIns="0" rIns="0">
              <a:spAutoFit/>
            </a:bodyPr>
            <a:lstStyle/>
            <a:p>
              <a:pPr>
                <a:lnSpc>
                  <a:spcPts val="3359"/>
                </a:lnSpc>
              </a:pPr>
              <a:r>
                <a:rPr lang="en-US" sz="2400">
                  <a:solidFill>
                    <a:srgbClr val="FFFFFF"/>
                  </a:solidFill>
                  <a:latin typeface="DM Sans"/>
                </a:rPr>
                <a:t>   3. μεταφορά σε αναλυτικό κείμενο σχετικά με την ειδοποίηση</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242542"/>
            <a:ext cx="9263156" cy="10772084"/>
          </a:xfrm>
          <a:prstGeom prst="rect">
            <a:avLst/>
          </a:prstGeom>
          <a:solidFill>
            <a:srgbClr val="5034C4"/>
          </a:solidFill>
        </p:spPr>
      </p:sp>
      <p:pic>
        <p:nvPicPr>
          <p:cNvPr name="Picture 3" id="3"/>
          <p:cNvPicPr>
            <a:picLocks noChangeAspect="true"/>
          </p:cNvPicPr>
          <p:nvPr/>
        </p:nvPicPr>
        <p:blipFill>
          <a:blip r:embed="rId2"/>
          <a:srcRect l="0" t="0" r="0" b="0"/>
          <a:stretch>
            <a:fillRect/>
          </a:stretch>
        </p:blipFill>
        <p:spPr>
          <a:xfrm flipH="false" flipV="false" rot="0">
            <a:off x="1520793" y="3187025"/>
            <a:ext cx="2622229" cy="4661740"/>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6101677" y="3187025"/>
            <a:ext cx="2622229" cy="4661740"/>
          </a:xfrm>
          <a:prstGeom prst="rect">
            <a:avLst/>
          </a:prstGeom>
        </p:spPr>
      </p:pic>
      <p:grpSp>
        <p:nvGrpSpPr>
          <p:cNvPr name="Group 5" id="5"/>
          <p:cNvGrpSpPr/>
          <p:nvPr/>
        </p:nvGrpSpPr>
        <p:grpSpPr>
          <a:xfrm rot="0">
            <a:off x="10097331" y="4964430"/>
            <a:ext cx="7066719" cy="777240"/>
            <a:chOff x="0" y="0"/>
            <a:chExt cx="9422292" cy="1036320"/>
          </a:xfrm>
        </p:grpSpPr>
        <p:grpSp>
          <p:nvGrpSpPr>
            <p:cNvPr name="Group 6" id="6"/>
            <p:cNvGrpSpPr/>
            <p:nvPr/>
          </p:nvGrpSpPr>
          <p:grpSpPr>
            <a:xfrm rot="0">
              <a:off x="0" y="74646"/>
              <a:ext cx="328228" cy="328228"/>
              <a:chOff x="0" y="0"/>
              <a:chExt cx="6350000" cy="6350000"/>
            </a:xfrm>
          </p:grpSpPr>
          <p:sp>
            <p:nvSpPr>
              <p:cNvPr name="Freeform 7" id="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8" id="8"/>
            <p:cNvSpPr txBox="true"/>
            <p:nvPr/>
          </p:nvSpPr>
          <p:spPr>
            <a:xfrm rot="0">
              <a:off x="553006" y="-47625"/>
              <a:ext cx="8869286" cy="10839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DM Sans Bold"/>
                </a:rPr>
                <a:t> κ</a:t>
              </a:r>
              <a:r>
                <a:rPr lang="en-US" sz="2400">
                  <a:solidFill>
                    <a:srgbClr val="FFFFFF"/>
                  </a:solidFill>
                  <a:latin typeface="DM Sans"/>
                </a:rPr>
                <a:t>εντρικό μενού                ρυθμίσεις                     λογαριασμού</a:t>
              </a:r>
            </a:p>
          </p:txBody>
        </p:sp>
      </p:grpSp>
      <p:sp>
        <p:nvSpPr>
          <p:cNvPr name="AutoShape 9" id="9"/>
          <p:cNvSpPr/>
          <p:nvPr/>
        </p:nvSpPr>
        <p:spPr>
          <a:xfrm rot="0">
            <a:off x="13621166" y="5119688"/>
            <a:ext cx="774585" cy="0"/>
          </a:xfrm>
          <a:prstGeom prst="line">
            <a:avLst/>
          </a:prstGeom>
          <a:ln cap="flat" w="47625">
            <a:solidFill>
              <a:srgbClr val="000000"/>
            </a:solidFill>
            <a:prstDash val="solid"/>
            <a:headEnd type="none" len="sm" w="sm"/>
            <a:tailEnd type="arrow" len="sm" w="med"/>
          </a:ln>
        </p:spPr>
      </p:sp>
      <p:grpSp>
        <p:nvGrpSpPr>
          <p:cNvPr name="Group 10" id="10"/>
          <p:cNvGrpSpPr/>
          <p:nvPr/>
        </p:nvGrpSpPr>
        <p:grpSpPr>
          <a:xfrm rot="0">
            <a:off x="10192581" y="6453200"/>
            <a:ext cx="7066719" cy="358140"/>
            <a:chOff x="0" y="0"/>
            <a:chExt cx="9422292" cy="477520"/>
          </a:xfrm>
        </p:grpSpPr>
        <p:grpSp>
          <p:nvGrpSpPr>
            <p:cNvPr name="Group 11" id="11"/>
            <p:cNvGrpSpPr/>
            <p:nvPr/>
          </p:nvGrpSpPr>
          <p:grpSpPr>
            <a:xfrm rot="0">
              <a:off x="0" y="74646"/>
              <a:ext cx="328228" cy="328228"/>
              <a:chOff x="0" y="0"/>
              <a:chExt cx="6350000" cy="6350000"/>
            </a:xfrm>
          </p:grpSpPr>
          <p:sp>
            <p:nvSpPr>
              <p:cNvPr name="Freeform 12" id="12"/>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3" id="13"/>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2. προσθήκη νέας κάρτας</a:t>
              </a:r>
            </a:p>
          </p:txBody>
        </p:sp>
      </p:grpSp>
      <p:grpSp>
        <p:nvGrpSpPr>
          <p:cNvPr name="Group 14" id="14"/>
          <p:cNvGrpSpPr/>
          <p:nvPr/>
        </p:nvGrpSpPr>
        <p:grpSpPr>
          <a:xfrm rot="0">
            <a:off x="10192581" y="7734465"/>
            <a:ext cx="7066719" cy="358140"/>
            <a:chOff x="0" y="0"/>
            <a:chExt cx="9422292" cy="477520"/>
          </a:xfrm>
        </p:grpSpPr>
        <p:grpSp>
          <p:nvGrpSpPr>
            <p:cNvPr name="Group 15" id="15"/>
            <p:cNvGrpSpPr/>
            <p:nvPr/>
          </p:nvGrpSpPr>
          <p:grpSpPr>
            <a:xfrm rot="0">
              <a:off x="0" y="74646"/>
              <a:ext cx="328228" cy="32822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7" id="17"/>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3. συμπλήρωση φόρμας</a:t>
              </a:r>
            </a:p>
          </p:txBody>
        </p:sp>
      </p:gr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246047" y="3416492"/>
            <a:ext cx="782653" cy="782653"/>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985067" y="3426709"/>
            <a:ext cx="772436" cy="772436"/>
          </a:xfrm>
          <a:prstGeom prst="rect">
            <a:avLst/>
          </a:prstGeom>
        </p:spPr>
      </p:pic>
      <p:sp>
        <p:nvSpPr>
          <p:cNvPr name="TextBox 20" id="20"/>
          <p:cNvSpPr txBox="true"/>
          <p:nvPr/>
        </p:nvSpPr>
        <p:spPr>
          <a:xfrm rot="0">
            <a:off x="10097331" y="1655058"/>
            <a:ext cx="7161969" cy="1943100"/>
          </a:xfrm>
          <a:prstGeom prst="rect">
            <a:avLst/>
          </a:prstGeom>
        </p:spPr>
        <p:txBody>
          <a:bodyPr anchor="t" rtlCol="false" tIns="0" lIns="0" bIns="0" rIns="0">
            <a:spAutoFit/>
          </a:bodyPr>
          <a:lstStyle/>
          <a:p>
            <a:pPr>
              <a:lnSpc>
                <a:spcPts val="7680"/>
              </a:lnSpc>
            </a:pPr>
            <a:r>
              <a:rPr lang="en-US" sz="6400">
                <a:solidFill>
                  <a:srgbClr val="FFFFFF"/>
                </a:solidFill>
                <a:latin typeface="DM Sans Bold"/>
              </a:rPr>
              <a:t>Προσθήκη Νέας Κάρτας</a:t>
            </a:r>
          </a:p>
        </p:txBody>
      </p:sp>
      <p:sp>
        <p:nvSpPr>
          <p:cNvPr name="TextBox 21" id="21"/>
          <p:cNvSpPr txBox="true"/>
          <p:nvPr/>
        </p:nvSpPr>
        <p:spPr>
          <a:xfrm rot="0">
            <a:off x="4816713" y="8371205"/>
            <a:ext cx="5272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242542"/>
            <a:ext cx="9263156" cy="10772084"/>
          </a:xfrm>
          <a:prstGeom prst="rect">
            <a:avLst/>
          </a:prstGeom>
          <a:solidFill>
            <a:srgbClr val="5034C4"/>
          </a:solidFill>
        </p:spPr>
      </p:sp>
      <p:pic>
        <p:nvPicPr>
          <p:cNvPr name="Picture 3" id="3"/>
          <p:cNvPicPr>
            <a:picLocks noChangeAspect="true"/>
          </p:cNvPicPr>
          <p:nvPr/>
        </p:nvPicPr>
        <p:blipFill>
          <a:blip r:embed="rId2"/>
          <a:srcRect l="0" t="0" r="0" b="0"/>
          <a:stretch>
            <a:fillRect/>
          </a:stretch>
        </p:blipFill>
        <p:spPr>
          <a:xfrm flipH="false" flipV="false" rot="0">
            <a:off x="1450494" y="2714225"/>
            <a:ext cx="2740768" cy="4872477"/>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5878718" y="2714225"/>
            <a:ext cx="2732934" cy="4858550"/>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322247" y="2815505"/>
            <a:ext cx="782653" cy="782653"/>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871526" y="2825722"/>
            <a:ext cx="772436" cy="772436"/>
          </a:xfrm>
          <a:prstGeom prst="rect">
            <a:avLst/>
          </a:prstGeom>
        </p:spPr>
      </p:pic>
      <p:sp>
        <p:nvSpPr>
          <p:cNvPr name="TextBox 7" id="7"/>
          <p:cNvSpPr txBox="true"/>
          <p:nvPr/>
        </p:nvSpPr>
        <p:spPr>
          <a:xfrm rot="0">
            <a:off x="10097331" y="1169283"/>
            <a:ext cx="7161969" cy="2914650"/>
          </a:xfrm>
          <a:prstGeom prst="rect">
            <a:avLst/>
          </a:prstGeom>
        </p:spPr>
        <p:txBody>
          <a:bodyPr anchor="t" rtlCol="false" tIns="0" lIns="0" bIns="0" rIns="0">
            <a:spAutoFit/>
          </a:bodyPr>
          <a:lstStyle/>
          <a:p>
            <a:pPr>
              <a:lnSpc>
                <a:spcPts val="7680"/>
              </a:lnSpc>
            </a:pPr>
            <a:r>
              <a:rPr lang="en-US" sz="6400">
                <a:solidFill>
                  <a:srgbClr val="FFFFFF"/>
                </a:solidFill>
                <a:latin typeface="DM Sans Bold"/>
              </a:rPr>
              <a:t>Αναζήτηση-Πρόταση Διαδρομής</a:t>
            </a:r>
          </a:p>
        </p:txBody>
      </p:sp>
      <p:sp>
        <p:nvSpPr>
          <p:cNvPr name="TextBox 8" id="8"/>
          <p:cNvSpPr txBox="true"/>
          <p:nvPr/>
        </p:nvSpPr>
        <p:spPr>
          <a:xfrm rot="0">
            <a:off x="4674597" y="8371205"/>
            <a:ext cx="527209" cy="887095"/>
          </a:xfrm>
          <a:prstGeom prst="rect">
            <a:avLst/>
          </a:prstGeom>
        </p:spPr>
        <p:txBody>
          <a:bodyPr anchor="t" rtlCol="false" tIns="0" lIns="0" bIns="0" rIns="0">
            <a:spAutoFit/>
          </a:bodyPr>
          <a:lstStyle/>
          <a:p>
            <a:pPr algn="ctr">
              <a:lnSpc>
                <a:spcPts val="7279"/>
              </a:lnSpc>
            </a:pPr>
            <a:r>
              <a:rPr lang="en-US" sz="5199">
                <a:solidFill>
                  <a:srgbClr val="000000"/>
                </a:solidFill>
                <a:latin typeface="Open Sans"/>
              </a:rPr>
              <a:t>...</a:t>
            </a:r>
          </a:p>
        </p:txBody>
      </p:sp>
      <p:grpSp>
        <p:nvGrpSpPr>
          <p:cNvPr name="Group 9" id="9"/>
          <p:cNvGrpSpPr/>
          <p:nvPr/>
        </p:nvGrpSpPr>
        <p:grpSpPr>
          <a:xfrm rot="0">
            <a:off x="10097331" y="4964430"/>
            <a:ext cx="7066719" cy="358140"/>
            <a:chOff x="0" y="0"/>
            <a:chExt cx="9422292" cy="477520"/>
          </a:xfrm>
        </p:grpSpPr>
        <p:grpSp>
          <p:nvGrpSpPr>
            <p:cNvPr name="Group 10" id="10"/>
            <p:cNvGrpSpPr/>
            <p:nvPr/>
          </p:nvGrpSpPr>
          <p:grpSpPr>
            <a:xfrm rot="0">
              <a:off x="0" y="74646"/>
              <a:ext cx="328228" cy="328228"/>
              <a:chOff x="0" y="0"/>
              <a:chExt cx="6350000" cy="6350000"/>
            </a:xfrm>
          </p:grpSpPr>
          <p:sp>
            <p:nvSpPr>
              <p:cNvPr name="Freeform 11" id="1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2" id="12"/>
            <p:cNvSpPr txBox="true"/>
            <p:nvPr/>
          </p:nvSpPr>
          <p:spPr>
            <a:xfrm rot="0">
              <a:off x="553006" y="-47625"/>
              <a:ext cx="8869286" cy="5251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DM Sans Bold"/>
                </a:rPr>
                <a:t> κ</a:t>
              </a:r>
              <a:r>
                <a:rPr lang="en-US" sz="2400">
                  <a:solidFill>
                    <a:srgbClr val="FFFFFF"/>
                  </a:solidFill>
                  <a:latin typeface="DM Sans"/>
                </a:rPr>
                <a:t>εντρικό μενού                δρομολόγια</a:t>
              </a:r>
            </a:p>
          </p:txBody>
        </p:sp>
      </p:grpSp>
      <p:sp>
        <p:nvSpPr>
          <p:cNvPr name="AutoShape 13" id="13"/>
          <p:cNvSpPr/>
          <p:nvPr/>
        </p:nvSpPr>
        <p:spPr>
          <a:xfrm rot="0">
            <a:off x="13621166" y="5119688"/>
            <a:ext cx="774585" cy="0"/>
          </a:xfrm>
          <a:prstGeom prst="line">
            <a:avLst/>
          </a:prstGeom>
          <a:ln cap="flat" w="47625">
            <a:solidFill>
              <a:srgbClr val="000000"/>
            </a:solidFill>
            <a:prstDash val="solid"/>
            <a:headEnd type="none" len="sm" w="sm"/>
            <a:tailEnd type="arrow" len="sm" w="med"/>
          </a:ln>
        </p:spPr>
      </p:sp>
      <p:grpSp>
        <p:nvGrpSpPr>
          <p:cNvPr name="Group 14" id="14"/>
          <p:cNvGrpSpPr/>
          <p:nvPr/>
        </p:nvGrpSpPr>
        <p:grpSpPr>
          <a:xfrm rot="0">
            <a:off x="10125906" y="6386525"/>
            <a:ext cx="7066719" cy="358140"/>
            <a:chOff x="0" y="0"/>
            <a:chExt cx="9422292" cy="477520"/>
          </a:xfrm>
        </p:grpSpPr>
        <p:grpSp>
          <p:nvGrpSpPr>
            <p:cNvPr name="Group 15" id="15"/>
            <p:cNvGrpSpPr/>
            <p:nvPr/>
          </p:nvGrpSpPr>
          <p:grpSpPr>
            <a:xfrm rot="0">
              <a:off x="0" y="74646"/>
              <a:ext cx="328228" cy="328228"/>
              <a:chOff x="0" y="0"/>
              <a:chExt cx="6350000" cy="6350000"/>
            </a:xfrm>
          </p:grpSpPr>
          <p:sp>
            <p:nvSpPr>
              <p:cNvPr name="Freeform 16" id="1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7" id="17"/>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2. συμπλήρωση πεδίων</a:t>
              </a:r>
            </a:p>
          </p:txBody>
        </p:sp>
      </p:grpSp>
      <p:grpSp>
        <p:nvGrpSpPr>
          <p:cNvPr name="Group 18" id="18"/>
          <p:cNvGrpSpPr/>
          <p:nvPr/>
        </p:nvGrpSpPr>
        <p:grpSpPr>
          <a:xfrm rot="0">
            <a:off x="10154481" y="7763040"/>
            <a:ext cx="7066719" cy="358140"/>
            <a:chOff x="0" y="0"/>
            <a:chExt cx="9422292" cy="477520"/>
          </a:xfrm>
        </p:grpSpPr>
        <p:grpSp>
          <p:nvGrpSpPr>
            <p:cNvPr name="Group 19" id="19"/>
            <p:cNvGrpSpPr/>
            <p:nvPr/>
          </p:nvGrpSpPr>
          <p:grpSpPr>
            <a:xfrm rot="0">
              <a:off x="0" y="74646"/>
              <a:ext cx="328228" cy="328228"/>
              <a:chOff x="0" y="0"/>
              <a:chExt cx="6350000" cy="6350000"/>
            </a:xfrm>
          </p:grpSpPr>
          <p:sp>
            <p:nvSpPr>
              <p:cNvPr name="Freeform 20" id="20"/>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21" id="21"/>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a:rPr>
                <a:t>   3. παρουσίαση προτάσεων</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40" t="9336" r="0" b="9336"/>
          <a:stretch>
            <a:fillRect/>
          </a:stretch>
        </p:blipFill>
        <p:spPr>
          <a:xfrm>
            <a:off x="0" y="0"/>
            <a:ext cx="18288000" cy="10287000"/>
          </a:xfrm>
          <a:prstGeom prst="rect">
            <a:avLst/>
          </a:prstGeom>
        </p:spPr>
      </p:pic>
      <p:sp>
        <p:nvSpPr>
          <p:cNvPr name="AutoShape 3" id="3"/>
          <p:cNvSpPr/>
          <p:nvPr/>
        </p:nvSpPr>
        <p:spPr>
          <a:xfrm rot="0">
            <a:off x="-171459" y="5315114"/>
            <a:ext cx="18578615" cy="5211459"/>
          </a:xfrm>
          <a:prstGeom prst="rect">
            <a:avLst/>
          </a:prstGeom>
          <a:solidFill>
            <a:srgbClr val="5034C4">
              <a:alpha val="4706"/>
            </a:srgbClr>
          </a:solidFill>
        </p:spPr>
      </p:sp>
      <p:sp>
        <p:nvSpPr>
          <p:cNvPr name="TextBox 4" id="4"/>
          <p:cNvSpPr txBox="true"/>
          <p:nvPr/>
        </p:nvSpPr>
        <p:spPr>
          <a:xfrm rot="0">
            <a:off x="-1249948" y="1028700"/>
            <a:ext cx="10546591" cy="1943100"/>
          </a:xfrm>
          <a:prstGeom prst="rect">
            <a:avLst/>
          </a:prstGeom>
        </p:spPr>
        <p:txBody>
          <a:bodyPr anchor="t" rtlCol="false" tIns="0" lIns="0" bIns="0" rIns="0">
            <a:spAutoFit/>
          </a:bodyPr>
          <a:lstStyle/>
          <a:p>
            <a:pPr algn="ctr">
              <a:lnSpc>
                <a:spcPts val="7679"/>
              </a:lnSpc>
            </a:pPr>
            <a:r>
              <a:rPr lang="en-US" sz="6399">
                <a:solidFill>
                  <a:srgbClr val="7AC7CF"/>
                </a:solidFill>
                <a:latin typeface="DM Sans Bold"/>
              </a:rPr>
              <a:t>Σύνδεση στην </a:t>
            </a:r>
          </a:p>
          <a:p>
            <a:pPr algn="ctr">
              <a:lnSpc>
                <a:spcPts val="7680"/>
              </a:lnSpc>
            </a:pPr>
            <a:r>
              <a:rPr lang="en-US" sz="6400">
                <a:solidFill>
                  <a:srgbClr val="7AC7CF"/>
                </a:solidFill>
                <a:latin typeface="DM Sans Bold"/>
              </a:rPr>
              <a:t>εφαρμογή</a:t>
            </a:r>
          </a:p>
        </p:txBody>
      </p:sp>
      <p:sp>
        <p:nvSpPr>
          <p:cNvPr name="TextBox 5" id="5"/>
          <p:cNvSpPr txBox="true"/>
          <p:nvPr/>
        </p:nvSpPr>
        <p:spPr>
          <a:xfrm rot="0">
            <a:off x="1028700" y="5095875"/>
            <a:ext cx="5989295" cy="931545"/>
          </a:xfrm>
          <a:prstGeom prst="rect">
            <a:avLst/>
          </a:prstGeom>
        </p:spPr>
        <p:txBody>
          <a:bodyPr anchor="t" rtlCol="false" tIns="0" lIns="0" bIns="0" rIns="0">
            <a:spAutoFit/>
          </a:bodyPr>
          <a:lstStyle/>
          <a:p>
            <a:pPr algn="ctr">
              <a:lnSpc>
                <a:spcPts val="3780"/>
              </a:lnSpc>
            </a:pPr>
            <a:r>
              <a:rPr lang="en-US" sz="2700">
                <a:solidFill>
                  <a:srgbClr val="FFFFFF"/>
                </a:solidFill>
                <a:latin typeface="DM Sans"/>
              </a:rPr>
              <a:t>Συμπλήρωση e-mail και κωδικού πρόσβασης</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grpSp>
        <p:nvGrpSpPr>
          <p:cNvPr name="Group 2" id="2"/>
          <p:cNvGrpSpPr/>
          <p:nvPr/>
        </p:nvGrpSpPr>
        <p:grpSpPr>
          <a:xfrm rot="0">
            <a:off x="1575501" y="3490943"/>
            <a:ext cx="9111069" cy="3680041"/>
            <a:chOff x="0" y="0"/>
            <a:chExt cx="12148092" cy="4906722"/>
          </a:xfrm>
        </p:grpSpPr>
        <p:sp>
          <p:nvSpPr>
            <p:cNvPr name="TextBox 3" id="3"/>
            <p:cNvSpPr txBox="true"/>
            <p:nvPr/>
          </p:nvSpPr>
          <p:spPr>
            <a:xfrm rot="0">
              <a:off x="0" y="-9525"/>
              <a:ext cx="12148092" cy="3260725"/>
            </a:xfrm>
            <a:prstGeom prst="rect">
              <a:avLst/>
            </a:prstGeom>
          </p:spPr>
          <p:txBody>
            <a:bodyPr anchor="t" rtlCol="false" tIns="0" lIns="0" bIns="0" rIns="0">
              <a:spAutoFit/>
            </a:bodyPr>
            <a:lstStyle/>
            <a:p>
              <a:pPr>
                <a:lnSpc>
                  <a:spcPts val="9600"/>
                </a:lnSpc>
              </a:pPr>
              <a:r>
                <a:rPr lang="en-US" sz="8000">
                  <a:solidFill>
                    <a:srgbClr val="FFFFFF"/>
                  </a:solidFill>
                  <a:latin typeface="DM Sans Bold"/>
                </a:rPr>
                <a:t>Do you have</a:t>
              </a:r>
            </a:p>
            <a:p>
              <a:pPr>
                <a:lnSpc>
                  <a:spcPts val="9600"/>
                </a:lnSpc>
              </a:pPr>
              <a:r>
                <a:rPr lang="en-US" sz="8000">
                  <a:solidFill>
                    <a:srgbClr val="C3EBEF"/>
                  </a:solidFill>
                  <a:latin typeface="DM Sans Bold"/>
                </a:rPr>
                <a:t>any questions?</a:t>
              </a:r>
            </a:p>
          </p:txBody>
        </p:sp>
        <p:sp>
          <p:nvSpPr>
            <p:cNvPr name="TextBox 4" id="4"/>
            <p:cNvSpPr txBox="true"/>
            <p:nvPr/>
          </p:nvSpPr>
          <p:spPr>
            <a:xfrm rot="0">
              <a:off x="0" y="4230447"/>
              <a:ext cx="12148092" cy="676275"/>
            </a:xfrm>
            <a:prstGeom prst="rect">
              <a:avLst/>
            </a:prstGeom>
          </p:spPr>
          <p:txBody>
            <a:bodyPr anchor="t" rtlCol="false" tIns="0" lIns="0" bIns="0" rIns="0">
              <a:spAutoFit/>
            </a:bodyPr>
            <a:lstStyle/>
            <a:p>
              <a:pPr>
                <a:lnSpc>
                  <a:spcPts val="4200"/>
                </a:lnSpc>
              </a:pPr>
              <a:r>
                <a:rPr lang="en-US" sz="3000">
                  <a:solidFill>
                    <a:srgbClr val="FFFFFF"/>
                  </a:solidFill>
                  <a:latin typeface="DM Sans"/>
                </a:rPr>
                <a:t>Δε δαγκώνουμε...</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172576" y="2157082"/>
            <a:ext cx="5639650" cy="531152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p:cSld>
    <p:bg>
      <p:bgPr>
        <a:solidFill>
          <a:srgbClr val="C3EBEF"/>
        </a:solidFill>
      </p:bgPr>
    </p:bg>
    <p:spTree>
      <p:nvGrpSpPr>
        <p:cNvPr id="1" name=""/>
        <p:cNvGrpSpPr/>
        <p:nvPr/>
      </p:nvGrpSpPr>
      <p:grpSpPr>
        <a:xfrm>
          <a:off x="0" y="0"/>
          <a:ext cx="0" cy="0"/>
          <a:chOff x="0" y="0"/>
          <a:chExt cx="0" cy="0"/>
        </a:xfrm>
      </p:grpSpPr>
      <p:grpSp>
        <p:nvGrpSpPr>
          <p:cNvPr name="Group 2" id="2"/>
          <p:cNvGrpSpPr/>
          <p:nvPr/>
        </p:nvGrpSpPr>
        <p:grpSpPr>
          <a:xfrm rot="0">
            <a:off x="1808867" y="3716013"/>
            <a:ext cx="6194541" cy="2860910"/>
            <a:chOff x="0" y="0"/>
            <a:chExt cx="8259388" cy="3814547"/>
          </a:xfrm>
        </p:grpSpPr>
        <p:sp>
          <p:nvSpPr>
            <p:cNvPr name="TextBox 3" id="3"/>
            <p:cNvSpPr txBox="true"/>
            <p:nvPr/>
          </p:nvSpPr>
          <p:spPr>
            <a:xfrm rot="0">
              <a:off x="0" y="0"/>
              <a:ext cx="8259388" cy="2044700"/>
            </a:xfrm>
            <a:prstGeom prst="rect">
              <a:avLst/>
            </a:prstGeom>
          </p:spPr>
          <p:txBody>
            <a:bodyPr anchor="t" rtlCol="false" tIns="0" lIns="0" bIns="0" rIns="0">
              <a:spAutoFit/>
            </a:bodyPr>
            <a:lstStyle/>
            <a:p>
              <a:pPr>
                <a:lnSpc>
                  <a:spcPts val="12120"/>
                </a:lnSpc>
              </a:pPr>
              <a:r>
                <a:rPr lang="en-US" sz="10100">
                  <a:solidFill>
                    <a:srgbClr val="5034C4"/>
                  </a:solidFill>
                  <a:latin typeface="DM Sans Bold"/>
                </a:rPr>
                <a:t>Ιδέα</a:t>
              </a:r>
            </a:p>
          </p:txBody>
        </p:sp>
        <p:sp>
          <p:nvSpPr>
            <p:cNvPr name="TextBox 4" id="4"/>
            <p:cNvSpPr txBox="true"/>
            <p:nvPr/>
          </p:nvSpPr>
          <p:spPr>
            <a:xfrm rot="0">
              <a:off x="0" y="2531424"/>
              <a:ext cx="8259388" cy="1283123"/>
            </a:xfrm>
            <a:prstGeom prst="rect">
              <a:avLst/>
            </a:prstGeom>
          </p:spPr>
          <p:txBody>
            <a:bodyPr anchor="t" rtlCol="false" tIns="0" lIns="0" bIns="0" rIns="0">
              <a:spAutoFit/>
            </a:bodyPr>
            <a:lstStyle/>
            <a:p>
              <a:pPr>
                <a:lnSpc>
                  <a:spcPts val="3919"/>
                </a:lnSpc>
              </a:pPr>
              <a:r>
                <a:rPr lang="en-US" sz="2799">
                  <a:solidFill>
                    <a:srgbClr val="5034C4"/>
                  </a:solidFill>
                  <a:latin typeface="DM Sans"/>
                </a:rPr>
                <a:t>Αναβάθμιση συστήματος ΜΜΜ Πατρών</a:t>
              </a:r>
            </a:p>
          </p:txBody>
        </p:sp>
      </p:grpSp>
      <p:sp>
        <p:nvSpPr>
          <p:cNvPr name="TextBox 5" id="5"/>
          <p:cNvSpPr txBox="true"/>
          <p:nvPr/>
        </p:nvSpPr>
        <p:spPr>
          <a:xfrm rot="0">
            <a:off x="10229810" y="207962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Αλλαγή φυσικών εισιτηρίων</a:t>
            </a:r>
          </a:p>
        </p:txBody>
      </p:sp>
      <p:sp>
        <p:nvSpPr>
          <p:cNvPr name="TextBox 6" id="6"/>
          <p:cNvSpPr txBox="true"/>
          <p:nvPr/>
        </p:nvSpPr>
        <p:spPr>
          <a:xfrm rot="0">
            <a:off x="9182060" y="204787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01</a:t>
            </a:r>
          </a:p>
        </p:txBody>
      </p:sp>
      <p:sp>
        <p:nvSpPr>
          <p:cNvPr name="TextBox 7" id="7"/>
          <p:cNvSpPr txBox="true"/>
          <p:nvPr/>
        </p:nvSpPr>
        <p:spPr>
          <a:xfrm rot="0">
            <a:off x="10229810" y="320738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Δημιουργία ηλεκτρονικών εισιτηρίων</a:t>
            </a:r>
          </a:p>
        </p:txBody>
      </p:sp>
      <p:sp>
        <p:nvSpPr>
          <p:cNvPr name="TextBox 8" id="8"/>
          <p:cNvSpPr txBox="true"/>
          <p:nvPr/>
        </p:nvSpPr>
        <p:spPr>
          <a:xfrm rot="0">
            <a:off x="9182060" y="317563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02</a:t>
            </a:r>
          </a:p>
        </p:txBody>
      </p:sp>
      <p:sp>
        <p:nvSpPr>
          <p:cNvPr name="TextBox 9" id="9"/>
          <p:cNvSpPr txBox="true"/>
          <p:nvPr/>
        </p:nvSpPr>
        <p:spPr>
          <a:xfrm rot="0">
            <a:off x="10229810" y="4335145"/>
            <a:ext cx="6249323" cy="869950"/>
          </a:xfrm>
          <a:prstGeom prst="rect">
            <a:avLst/>
          </a:prstGeom>
        </p:spPr>
        <p:txBody>
          <a:bodyPr anchor="t" rtlCol="false" tIns="0" lIns="0" bIns="0" rIns="0">
            <a:spAutoFit/>
          </a:bodyPr>
          <a:lstStyle/>
          <a:p>
            <a:pPr>
              <a:lnSpc>
                <a:spcPts val="3500"/>
              </a:lnSpc>
            </a:pPr>
            <a:r>
              <a:rPr lang="en-US" sz="2500">
                <a:solidFill>
                  <a:srgbClr val="5034C4"/>
                </a:solidFill>
                <a:latin typeface="DM Sans"/>
              </a:rPr>
              <a:t>Αλλαγή μηχανημάτων επικύρωσης εισιτηρίων</a:t>
            </a:r>
          </a:p>
        </p:txBody>
      </p:sp>
      <p:sp>
        <p:nvSpPr>
          <p:cNvPr name="TextBox 10" id="10"/>
          <p:cNvSpPr txBox="true"/>
          <p:nvPr/>
        </p:nvSpPr>
        <p:spPr>
          <a:xfrm rot="0">
            <a:off x="9182060" y="430339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03</a:t>
            </a:r>
          </a:p>
        </p:txBody>
      </p:sp>
      <p:sp>
        <p:nvSpPr>
          <p:cNvPr name="TextBox 11" id="11"/>
          <p:cNvSpPr txBox="true"/>
          <p:nvPr/>
        </p:nvSpPr>
        <p:spPr>
          <a:xfrm rot="0">
            <a:off x="10229810" y="546290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Δημιουργία εύχρηστης εφαρμογής</a:t>
            </a:r>
          </a:p>
        </p:txBody>
      </p:sp>
      <p:sp>
        <p:nvSpPr>
          <p:cNvPr name="TextBox 12" id="12"/>
          <p:cNvSpPr txBox="true"/>
          <p:nvPr/>
        </p:nvSpPr>
        <p:spPr>
          <a:xfrm rot="0">
            <a:off x="9182060" y="543115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04</a:t>
            </a:r>
          </a:p>
        </p:txBody>
      </p:sp>
      <p:sp>
        <p:nvSpPr>
          <p:cNvPr name="TextBox 13" id="13"/>
          <p:cNvSpPr txBox="true"/>
          <p:nvPr/>
        </p:nvSpPr>
        <p:spPr>
          <a:xfrm rot="0">
            <a:off x="10229810" y="659066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Διευκόλυνση πολιτών</a:t>
            </a:r>
          </a:p>
        </p:txBody>
      </p:sp>
      <p:sp>
        <p:nvSpPr>
          <p:cNvPr name="TextBox 14" id="14"/>
          <p:cNvSpPr txBox="true"/>
          <p:nvPr/>
        </p:nvSpPr>
        <p:spPr>
          <a:xfrm rot="0">
            <a:off x="9182060" y="655891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05</a:t>
            </a:r>
          </a:p>
        </p:txBody>
      </p:sp>
      <p:sp>
        <p:nvSpPr>
          <p:cNvPr name="TextBox 15" id="15"/>
          <p:cNvSpPr txBox="true"/>
          <p:nvPr/>
        </p:nvSpPr>
        <p:spPr>
          <a:xfrm rot="0">
            <a:off x="10229810" y="7718425"/>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Αλλαγή της σκηνής των ΜΜΜ</a:t>
            </a:r>
          </a:p>
        </p:txBody>
      </p:sp>
      <p:sp>
        <p:nvSpPr>
          <p:cNvPr name="TextBox 16" id="16"/>
          <p:cNvSpPr txBox="true"/>
          <p:nvPr/>
        </p:nvSpPr>
        <p:spPr>
          <a:xfrm rot="0">
            <a:off x="9182060" y="7686675"/>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13653657" cy="1799787"/>
            <a:chOff x="0" y="0"/>
            <a:chExt cx="18204876" cy="2399717"/>
          </a:xfrm>
        </p:grpSpPr>
        <p:sp>
          <p:nvSpPr>
            <p:cNvPr name="TextBox 3" id="3"/>
            <p:cNvSpPr txBox="true"/>
            <p:nvPr/>
          </p:nvSpPr>
          <p:spPr>
            <a:xfrm rot="0">
              <a:off x="0" y="0"/>
              <a:ext cx="18204876" cy="1409700"/>
            </a:xfrm>
            <a:prstGeom prst="rect">
              <a:avLst/>
            </a:prstGeom>
          </p:spPr>
          <p:txBody>
            <a:bodyPr anchor="t" rtlCol="false" tIns="0" lIns="0" bIns="0" rIns="0">
              <a:spAutoFit/>
            </a:bodyPr>
            <a:lstStyle/>
            <a:p>
              <a:pPr>
                <a:lnSpc>
                  <a:spcPts val="8399"/>
                </a:lnSpc>
              </a:pPr>
              <a:r>
                <a:rPr lang="en-US" sz="6999">
                  <a:solidFill>
                    <a:srgbClr val="5034C4"/>
                  </a:solidFill>
                  <a:latin typeface="DM Sans Bold"/>
                </a:rPr>
                <a:t>Παρόμοιες Εφαρμογές</a:t>
              </a:r>
            </a:p>
          </p:txBody>
        </p:sp>
        <p:sp>
          <p:nvSpPr>
            <p:cNvPr name="TextBox 4" id="4"/>
            <p:cNvSpPr txBox="true"/>
            <p:nvPr/>
          </p:nvSpPr>
          <p:spPr>
            <a:xfrm rot="0">
              <a:off x="0" y="1742492"/>
              <a:ext cx="18204876" cy="657225"/>
            </a:xfrm>
            <a:prstGeom prst="rect">
              <a:avLst/>
            </a:prstGeom>
          </p:spPr>
          <p:txBody>
            <a:bodyPr anchor="t" rtlCol="false" tIns="0" lIns="0" bIns="0" rIns="0">
              <a:spAutoFit/>
            </a:bodyPr>
            <a:lstStyle/>
            <a:p>
              <a:pPr>
                <a:lnSpc>
                  <a:spcPts val="3839"/>
                </a:lnSpc>
              </a:pPr>
              <a:r>
                <a:rPr lang="en-US" sz="3199">
                  <a:solidFill>
                    <a:srgbClr val="5034C4"/>
                  </a:solidFill>
                  <a:latin typeface="DM Sans"/>
                </a:rPr>
                <a:t>Εφαρμογές που αποτέλεσαν έμπνευση για την ιδέα μας</a:t>
              </a:r>
            </a:p>
          </p:txBody>
        </p:sp>
      </p:grpSp>
      <p:grpSp>
        <p:nvGrpSpPr>
          <p:cNvPr name="Group 5" id="5"/>
          <p:cNvGrpSpPr/>
          <p:nvPr/>
        </p:nvGrpSpPr>
        <p:grpSpPr>
          <a:xfrm rot="0">
            <a:off x="1060235" y="3854496"/>
            <a:ext cx="4837503" cy="5403804"/>
            <a:chOff x="0" y="0"/>
            <a:chExt cx="1636390" cy="1827954"/>
          </a:xfrm>
        </p:grpSpPr>
        <p:sp>
          <p:nvSpPr>
            <p:cNvPr name="Freeform 6" id="6"/>
            <p:cNvSpPr/>
            <p:nvPr/>
          </p:nvSpPr>
          <p:spPr>
            <a:xfrm>
              <a:off x="0" y="0"/>
              <a:ext cx="1636390" cy="1827954"/>
            </a:xfrm>
            <a:custGeom>
              <a:avLst/>
              <a:gdLst/>
              <a:ahLst/>
              <a:cxnLst/>
              <a:rect r="r" b="b" t="t" l="l"/>
              <a:pathLst>
                <a:path h="1827954" w="1636390">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5034C4">
                <a:alpha val="4706"/>
              </a:srgbClr>
            </a:solidFill>
          </p:spPr>
        </p:sp>
      </p:grpSp>
      <p:grpSp>
        <p:nvGrpSpPr>
          <p:cNvPr name="Group 7" id="7"/>
          <p:cNvGrpSpPr/>
          <p:nvPr/>
        </p:nvGrpSpPr>
        <p:grpSpPr>
          <a:xfrm rot="0">
            <a:off x="6725249" y="3854496"/>
            <a:ext cx="4837503" cy="5403804"/>
            <a:chOff x="0" y="0"/>
            <a:chExt cx="1636390" cy="1827954"/>
          </a:xfrm>
        </p:grpSpPr>
        <p:sp>
          <p:nvSpPr>
            <p:cNvPr name="Freeform 8" id="8"/>
            <p:cNvSpPr/>
            <p:nvPr/>
          </p:nvSpPr>
          <p:spPr>
            <a:xfrm>
              <a:off x="0" y="0"/>
              <a:ext cx="1636390" cy="1827954"/>
            </a:xfrm>
            <a:custGeom>
              <a:avLst/>
              <a:gdLst/>
              <a:ahLst/>
              <a:cxnLst/>
              <a:rect r="r" b="b" t="t" l="l"/>
              <a:pathLst>
                <a:path h="1827954" w="1636390">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5034C4">
                <a:alpha val="4706"/>
              </a:srgbClr>
            </a:solidFill>
          </p:spPr>
        </p:sp>
      </p:grpSp>
      <p:grpSp>
        <p:nvGrpSpPr>
          <p:cNvPr name="Group 9" id="9"/>
          <p:cNvGrpSpPr/>
          <p:nvPr/>
        </p:nvGrpSpPr>
        <p:grpSpPr>
          <a:xfrm rot="0">
            <a:off x="12421797" y="3854496"/>
            <a:ext cx="4837503" cy="5403804"/>
            <a:chOff x="0" y="0"/>
            <a:chExt cx="1636390" cy="1827954"/>
          </a:xfrm>
        </p:grpSpPr>
        <p:sp>
          <p:nvSpPr>
            <p:cNvPr name="Freeform 10" id="10"/>
            <p:cNvSpPr/>
            <p:nvPr/>
          </p:nvSpPr>
          <p:spPr>
            <a:xfrm>
              <a:off x="0" y="0"/>
              <a:ext cx="1636390" cy="1827954"/>
            </a:xfrm>
            <a:custGeom>
              <a:avLst/>
              <a:gdLst/>
              <a:ahLst/>
              <a:cxnLst/>
              <a:rect r="r" b="b" t="t" l="l"/>
              <a:pathLst>
                <a:path h="1827954" w="1636390">
                  <a:moveTo>
                    <a:pt x="1511930" y="1827954"/>
                  </a:moveTo>
                  <a:lnTo>
                    <a:pt x="124460" y="1827954"/>
                  </a:lnTo>
                  <a:cubicBezTo>
                    <a:pt x="55880" y="1827954"/>
                    <a:pt x="0" y="1772074"/>
                    <a:pt x="0" y="1703494"/>
                  </a:cubicBezTo>
                  <a:lnTo>
                    <a:pt x="0" y="124460"/>
                  </a:lnTo>
                  <a:cubicBezTo>
                    <a:pt x="0" y="55880"/>
                    <a:pt x="55880" y="0"/>
                    <a:pt x="124460" y="0"/>
                  </a:cubicBezTo>
                  <a:lnTo>
                    <a:pt x="1511930" y="0"/>
                  </a:lnTo>
                  <a:cubicBezTo>
                    <a:pt x="1580510" y="0"/>
                    <a:pt x="1636390" y="55880"/>
                    <a:pt x="1636390" y="124460"/>
                  </a:cubicBezTo>
                  <a:lnTo>
                    <a:pt x="1636390" y="1703494"/>
                  </a:lnTo>
                  <a:cubicBezTo>
                    <a:pt x="1636390" y="1772074"/>
                    <a:pt x="1580510" y="1827954"/>
                    <a:pt x="1511930" y="1827954"/>
                  </a:cubicBezTo>
                  <a:close/>
                </a:path>
              </a:pathLst>
            </a:custGeom>
            <a:solidFill>
              <a:srgbClr val="5034C4">
                <a:alpha val="4706"/>
              </a:srgbClr>
            </a:solidFill>
          </p:spPr>
        </p:sp>
      </p:grpSp>
      <p:grpSp>
        <p:nvGrpSpPr>
          <p:cNvPr name="Group 11" id="11"/>
          <p:cNvGrpSpPr/>
          <p:nvPr/>
        </p:nvGrpSpPr>
        <p:grpSpPr>
          <a:xfrm rot="0">
            <a:off x="7276504" y="4190176"/>
            <a:ext cx="3734992" cy="4348327"/>
            <a:chOff x="0" y="0"/>
            <a:chExt cx="4979989" cy="5797770"/>
          </a:xfrm>
        </p:grpSpPr>
        <p:sp>
          <p:nvSpPr>
            <p:cNvPr name="TextBox 12" id="12"/>
            <p:cNvSpPr txBox="true"/>
            <p:nvPr/>
          </p:nvSpPr>
          <p:spPr>
            <a:xfrm rot="0">
              <a:off x="0" y="1223473"/>
              <a:ext cx="4979989" cy="547158"/>
            </a:xfrm>
            <a:prstGeom prst="rect">
              <a:avLst/>
            </a:prstGeom>
          </p:spPr>
          <p:txBody>
            <a:bodyPr anchor="t" rtlCol="false" tIns="0" lIns="0" bIns="0" rIns="0">
              <a:spAutoFit/>
            </a:bodyPr>
            <a:lstStyle/>
            <a:p>
              <a:pPr>
                <a:lnSpc>
                  <a:spcPts val="3499"/>
                </a:lnSpc>
              </a:pPr>
              <a:r>
                <a:rPr lang="en-US" sz="2499">
                  <a:solidFill>
                    <a:srgbClr val="5034C4"/>
                  </a:solidFill>
                  <a:latin typeface="DM Sans Bold"/>
                </a:rPr>
                <a:t>ΟΑΣΑ TELEMATICS</a:t>
              </a:r>
            </a:p>
          </p:txBody>
        </p:sp>
        <p:sp>
          <p:nvSpPr>
            <p:cNvPr name="TextBox 13" id="13"/>
            <p:cNvSpPr txBox="true"/>
            <p:nvPr/>
          </p:nvSpPr>
          <p:spPr>
            <a:xfrm rot="0">
              <a:off x="0" y="2179751"/>
              <a:ext cx="4979989" cy="361801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5034C4"/>
                  </a:solidFill>
                  <a:latin typeface="DM Sans"/>
                </a:rPr>
                <a:t>παρέχει πληροφορίες για στάσεις και δρομολόγια </a:t>
              </a:r>
            </a:p>
            <a:p>
              <a:pPr marL="474980" indent="-237490" lvl="1">
                <a:lnSpc>
                  <a:spcPts val="3079"/>
                </a:lnSpc>
                <a:buFont typeface="Arial"/>
                <a:buChar char="•"/>
              </a:pPr>
              <a:r>
                <a:rPr lang="en-US" sz="2200">
                  <a:solidFill>
                    <a:srgbClr val="5034C4"/>
                  </a:solidFill>
                  <a:latin typeface="DM Sans"/>
                </a:rPr>
                <a:t> παρέχει πληροφορίες σε πραγματικό χρόνο για την τοποθεσία των λεωφορείων</a:t>
              </a:r>
            </a:p>
          </p:txBody>
        </p:sp>
        <p:pic>
          <p:nvPicPr>
            <p:cNvPr name="Picture 14" id="1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0" y="0"/>
              <a:ext cx="678706" cy="678706"/>
            </a:xfrm>
            <a:prstGeom prst="rect">
              <a:avLst/>
            </a:prstGeom>
          </p:spPr>
        </p:pic>
      </p:grpSp>
      <p:grpSp>
        <p:nvGrpSpPr>
          <p:cNvPr name="Group 15" id="15"/>
          <p:cNvGrpSpPr/>
          <p:nvPr/>
        </p:nvGrpSpPr>
        <p:grpSpPr>
          <a:xfrm rot="0">
            <a:off x="12973053" y="4190176"/>
            <a:ext cx="3734992" cy="4888712"/>
            <a:chOff x="0" y="0"/>
            <a:chExt cx="4979989" cy="6518283"/>
          </a:xfrm>
        </p:grpSpPr>
        <p:sp>
          <p:nvSpPr>
            <p:cNvPr name="TextBox 16" id="16"/>
            <p:cNvSpPr txBox="true"/>
            <p:nvPr/>
          </p:nvSpPr>
          <p:spPr>
            <a:xfrm rot="0">
              <a:off x="0" y="1223473"/>
              <a:ext cx="4979989" cy="1715558"/>
            </a:xfrm>
            <a:prstGeom prst="rect">
              <a:avLst/>
            </a:prstGeom>
          </p:spPr>
          <p:txBody>
            <a:bodyPr anchor="t" rtlCol="false" tIns="0" lIns="0" bIns="0" rIns="0">
              <a:spAutoFit/>
            </a:bodyPr>
            <a:lstStyle/>
            <a:p>
              <a:pPr>
                <a:lnSpc>
                  <a:spcPts val="3499"/>
                </a:lnSpc>
              </a:pPr>
              <a:r>
                <a:rPr lang="en-US" sz="2499">
                  <a:solidFill>
                    <a:srgbClr val="5034C4"/>
                  </a:solidFill>
                  <a:latin typeface="DM Sans Bold"/>
                </a:rPr>
                <a:t>ΕΦΑΡΜΟΓΕΣ ΗΛΕΚΤΡΟΝΙΚΩΝ ΕΙΣΙΤΗΡΙΩΝ</a:t>
              </a:r>
            </a:p>
          </p:txBody>
        </p:sp>
        <p:sp>
          <p:nvSpPr>
            <p:cNvPr name="TextBox 17" id="17"/>
            <p:cNvSpPr txBox="true"/>
            <p:nvPr/>
          </p:nvSpPr>
          <p:spPr>
            <a:xfrm rot="0">
              <a:off x="0" y="3348151"/>
              <a:ext cx="4979989" cy="3170132"/>
            </a:xfrm>
            <a:prstGeom prst="rect">
              <a:avLst/>
            </a:prstGeom>
          </p:spPr>
          <p:txBody>
            <a:bodyPr anchor="t" rtlCol="false" tIns="0" lIns="0" bIns="0" rIns="0">
              <a:spAutoFit/>
            </a:bodyPr>
            <a:lstStyle/>
            <a:p>
              <a:pPr marL="496571" indent="-248285" lvl="1">
                <a:lnSpc>
                  <a:spcPts val="3220"/>
                </a:lnSpc>
                <a:buFont typeface="Arial"/>
                <a:buChar char="•"/>
              </a:pPr>
              <a:r>
                <a:rPr lang="en-US" sz="2300">
                  <a:solidFill>
                    <a:srgbClr val="5034C4"/>
                  </a:solidFill>
                  <a:latin typeface="DM Sans"/>
                </a:rPr>
                <a:t>παρεχουν στο χρήστη τη δυνατότητα της online αγοράς ειστηρίων</a:t>
              </a:r>
            </a:p>
            <a:p>
              <a:pPr marL="496570" indent="-248285" lvl="1">
                <a:lnSpc>
                  <a:spcPts val="3219"/>
                </a:lnSpc>
                <a:buFont typeface="Arial"/>
                <a:buChar char="•"/>
              </a:pPr>
              <a:r>
                <a:rPr lang="en-US" sz="2300">
                  <a:solidFill>
                    <a:srgbClr val="5034C4"/>
                  </a:solidFill>
                  <a:latin typeface="DM Sans"/>
                </a:rPr>
                <a:t>εισιτήρια με το πάτημα ενός κουμπιου</a:t>
              </a:r>
            </a:p>
          </p:txBody>
        </p:sp>
        <p:pic>
          <p:nvPicPr>
            <p:cNvPr name="Picture 18" id="1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0"/>
              <a:ext cx="542965" cy="678706"/>
            </a:xfrm>
            <a:prstGeom prst="rect">
              <a:avLst/>
            </a:prstGeom>
          </p:spPr>
        </p:pic>
      </p:grpSp>
      <p:grpSp>
        <p:nvGrpSpPr>
          <p:cNvPr name="Group 19" id="19"/>
          <p:cNvGrpSpPr/>
          <p:nvPr/>
        </p:nvGrpSpPr>
        <p:grpSpPr>
          <a:xfrm rot="0">
            <a:off x="1611490" y="4190176"/>
            <a:ext cx="3734992" cy="4738852"/>
            <a:chOff x="0" y="0"/>
            <a:chExt cx="4979989" cy="6318470"/>
          </a:xfrm>
        </p:grpSpPr>
        <p:sp>
          <p:nvSpPr>
            <p:cNvPr name="TextBox 20" id="20"/>
            <p:cNvSpPr txBox="true"/>
            <p:nvPr/>
          </p:nvSpPr>
          <p:spPr>
            <a:xfrm rot="0">
              <a:off x="0" y="1223473"/>
              <a:ext cx="4979989" cy="547158"/>
            </a:xfrm>
            <a:prstGeom prst="rect">
              <a:avLst/>
            </a:prstGeom>
          </p:spPr>
          <p:txBody>
            <a:bodyPr anchor="t" rtlCol="false" tIns="0" lIns="0" bIns="0" rIns="0">
              <a:spAutoFit/>
            </a:bodyPr>
            <a:lstStyle/>
            <a:p>
              <a:pPr>
                <a:lnSpc>
                  <a:spcPts val="3499"/>
                </a:lnSpc>
              </a:pPr>
              <a:r>
                <a:rPr lang="en-US" sz="2499">
                  <a:solidFill>
                    <a:srgbClr val="5034C4"/>
                  </a:solidFill>
                  <a:latin typeface="DM Sans Bold"/>
                </a:rPr>
                <a:t>MOOVIT</a:t>
              </a:r>
            </a:p>
          </p:txBody>
        </p:sp>
        <p:sp>
          <p:nvSpPr>
            <p:cNvPr name="TextBox 21" id="21"/>
            <p:cNvSpPr txBox="true"/>
            <p:nvPr/>
          </p:nvSpPr>
          <p:spPr>
            <a:xfrm rot="0">
              <a:off x="0" y="2179751"/>
              <a:ext cx="4979989" cy="4138718"/>
            </a:xfrm>
            <a:prstGeom prst="rect">
              <a:avLst/>
            </a:prstGeom>
          </p:spPr>
          <p:txBody>
            <a:bodyPr anchor="t" rtlCol="false" tIns="0" lIns="0" bIns="0" rIns="0">
              <a:spAutoFit/>
            </a:bodyPr>
            <a:lstStyle/>
            <a:p>
              <a:pPr marL="474979" indent="-237490" lvl="1">
                <a:lnSpc>
                  <a:spcPts val="3079"/>
                </a:lnSpc>
                <a:buFont typeface="Arial"/>
                <a:buChar char="•"/>
              </a:pPr>
              <a:r>
                <a:rPr lang="en-US" sz="2199">
                  <a:solidFill>
                    <a:srgbClr val="5034C4"/>
                  </a:solidFill>
                  <a:latin typeface="DM Sans"/>
                </a:rPr>
                <a:t> παρέχει πληροφορίες για δρομόλογια και για τις τοποθεσίες των λεωφορείων</a:t>
              </a:r>
            </a:p>
            <a:p>
              <a:pPr marL="474980" indent="-237490" lvl="1">
                <a:lnSpc>
                  <a:spcPts val="3079"/>
                </a:lnSpc>
                <a:buFont typeface="Arial"/>
                <a:buChar char="•"/>
              </a:pPr>
              <a:r>
                <a:rPr lang="en-US" sz="2200">
                  <a:solidFill>
                    <a:srgbClr val="5034C4"/>
                  </a:solidFill>
                  <a:latin typeface="DM Sans"/>
                </a:rPr>
                <a:t> δημιουργεί ένα πρόγραμμα μεταφοράς με βάση τα ΜΜΜ που έχουν στη διάθεσή τους</a:t>
              </a:r>
            </a:p>
          </p:txBody>
        </p:sp>
        <p:pic>
          <p:nvPicPr>
            <p:cNvPr name="Picture 22" id="22"/>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0" y="0"/>
              <a:ext cx="716485" cy="678706"/>
            </a:xfrm>
            <a:prstGeom prst="rect">
              <a:avLst/>
            </a:prstGeom>
          </p:spPr>
        </p:pic>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1643281">
            <a:off x="-567873" y="2939774"/>
            <a:ext cx="22979922" cy="10739927"/>
          </a:xfrm>
          <a:prstGeom prst="rect">
            <a:avLst/>
          </a:prstGeom>
          <a:solidFill>
            <a:srgbClr val="5034C4"/>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28700" y="1203650"/>
            <a:ext cx="6313310" cy="6626566"/>
          </a:xfrm>
          <a:prstGeom prst="rect">
            <a:avLst/>
          </a:prstGeom>
        </p:spPr>
      </p:pic>
      <p:sp>
        <p:nvSpPr>
          <p:cNvPr name="TextBox 4" id="4"/>
          <p:cNvSpPr txBox="true"/>
          <p:nvPr/>
        </p:nvSpPr>
        <p:spPr>
          <a:xfrm rot="0">
            <a:off x="8861003" y="4858599"/>
            <a:ext cx="7621597" cy="3771900"/>
          </a:xfrm>
          <a:prstGeom prst="rect">
            <a:avLst/>
          </a:prstGeom>
        </p:spPr>
        <p:txBody>
          <a:bodyPr anchor="t" rtlCol="false" tIns="0" lIns="0" bIns="0" rIns="0">
            <a:spAutoFit/>
          </a:bodyPr>
          <a:lstStyle/>
          <a:p>
            <a:pPr>
              <a:lnSpc>
                <a:spcPts val="9967"/>
              </a:lnSpc>
            </a:pPr>
            <a:r>
              <a:rPr lang="en-US" sz="8306">
                <a:solidFill>
                  <a:srgbClr val="C3EBEF"/>
                </a:solidFill>
                <a:latin typeface="DM Sans Bold"/>
              </a:rPr>
              <a:t>Μπορεί να πραγματοποι-ηθεί;</a:t>
            </a:r>
          </a:p>
        </p:txBody>
      </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8269954" y="1646458"/>
            <a:ext cx="2608193" cy="2209851"/>
          </a:xfrm>
          <a:prstGeom prst="rect">
            <a:avLst/>
          </a:prstGeom>
        </p:spPr>
      </p:pic>
      <p:pic>
        <p:nvPicPr>
          <p:cNvPr name="Picture 6" id="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1431900" y="568361"/>
            <a:ext cx="1239902" cy="1532463"/>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p:cSld>
    <p:bg>
      <p:bgPr>
        <a:solidFill>
          <a:srgbClr val="C3EBEF"/>
        </a:solidFill>
      </p:bgPr>
    </p:bg>
    <p:spTree>
      <p:nvGrpSpPr>
        <p:cNvPr id="1" name=""/>
        <p:cNvGrpSpPr/>
        <p:nvPr/>
      </p:nvGrpSpPr>
      <p:grpSpPr>
        <a:xfrm>
          <a:off x="0" y="0"/>
          <a:ext cx="0" cy="0"/>
          <a:chOff x="0" y="0"/>
          <a:chExt cx="0" cy="0"/>
        </a:xfrm>
      </p:grpSpPr>
      <p:sp>
        <p:nvSpPr>
          <p:cNvPr name="TextBox 2" id="2"/>
          <p:cNvSpPr txBox="true"/>
          <p:nvPr/>
        </p:nvSpPr>
        <p:spPr>
          <a:xfrm rot="0">
            <a:off x="1345027" y="1360839"/>
            <a:ext cx="15597945" cy="971550"/>
          </a:xfrm>
          <a:prstGeom prst="rect">
            <a:avLst/>
          </a:prstGeom>
        </p:spPr>
        <p:txBody>
          <a:bodyPr anchor="t" rtlCol="false" tIns="0" lIns="0" bIns="0" rIns="0">
            <a:spAutoFit/>
          </a:bodyPr>
          <a:lstStyle/>
          <a:p>
            <a:pPr algn="ctr">
              <a:lnSpc>
                <a:spcPts val="7680"/>
              </a:lnSpc>
            </a:pPr>
            <a:r>
              <a:rPr lang="en-US" sz="6400">
                <a:solidFill>
                  <a:srgbClr val="5034C4"/>
                </a:solidFill>
                <a:latin typeface="DM Sans Bold"/>
              </a:rPr>
              <a:t>Μελέτη Εφικτότητας ανά τομέα</a:t>
            </a:r>
          </a:p>
        </p:txBody>
      </p:sp>
      <p:grpSp>
        <p:nvGrpSpPr>
          <p:cNvPr name="Group 3" id="3"/>
          <p:cNvGrpSpPr/>
          <p:nvPr/>
        </p:nvGrpSpPr>
        <p:grpSpPr>
          <a:xfrm rot="0">
            <a:off x="1345027" y="3651627"/>
            <a:ext cx="4743236" cy="2185083"/>
            <a:chOff x="0" y="0"/>
            <a:chExt cx="6324315" cy="2913444"/>
          </a:xfrm>
        </p:grpSpPr>
        <p:sp>
          <p:nvSpPr>
            <p:cNvPr name="TextBox 4" id="4"/>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ΟΙΚΟΝΟΜΙΑ</a:t>
              </a:r>
            </a:p>
          </p:txBody>
        </p:sp>
        <p:sp>
          <p:nvSpPr>
            <p:cNvPr name="TextBox 5" id="5"/>
            <p:cNvSpPr txBox="true"/>
            <p:nvPr/>
          </p:nvSpPr>
          <p:spPr>
            <a:xfrm rot="0">
              <a:off x="0" y="1523852"/>
              <a:ext cx="6324315" cy="13895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34C4"/>
                  </a:solidFill>
                  <a:latin typeface="DM Sans"/>
                </a:rPr>
                <a:t>κάλυψη μέρους των εξόδων απο ΕΣΠΑ</a:t>
              </a:r>
            </a:p>
            <a:p>
              <a:pPr marL="431800" indent="-215900" lvl="1">
                <a:lnSpc>
                  <a:spcPts val="2800"/>
                </a:lnSpc>
                <a:buFont typeface="Arial"/>
                <a:buChar char="•"/>
              </a:pPr>
              <a:r>
                <a:rPr lang="en-US" sz="2000">
                  <a:solidFill>
                    <a:srgbClr val="5034C4"/>
                  </a:solidFill>
                  <a:latin typeface="DM Sans"/>
                </a:rPr>
                <a:t>μίσθωση προγραμματιστών</a:t>
              </a:r>
            </a:p>
          </p:txBody>
        </p:sp>
        <p:sp>
          <p:nvSpPr>
            <p:cNvPr name="TextBox 6" id="6"/>
            <p:cNvSpPr txBox="true"/>
            <p:nvPr/>
          </p:nvSpPr>
          <p:spPr>
            <a:xfrm rot="0">
              <a:off x="0" y="646533"/>
              <a:ext cx="6324315" cy="529753"/>
            </a:xfrm>
            <a:prstGeom prst="rect">
              <a:avLst/>
            </a:prstGeom>
          </p:spPr>
          <p:txBody>
            <a:bodyPr anchor="t" rtlCol="false" tIns="0" lIns="0" bIns="0" rIns="0">
              <a:spAutoFit/>
            </a:bodyPr>
            <a:lstStyle/>
            <a:p>
              <a:pPr>
                <a:lnSpc>
                  <a:spcPts val="3359"/>
                </a:lnSpc>
              </a:pPr>
              <a:r>
                <a:rPr lang="en-US" u="sng" sz="2400">
                  <a:solidFill>
                    <a:srgbClr val="5034C4"/>
                  </a:solidFill>
                  <a:latin typeface="DM Sans"/>
                </a:rPr>
                <a:t>Εφικτό</a:t>
              </a:r>
            </a:p>
          </p:txBody>
        </p:sp>
      </p:grpSp>
      <p:grpSp>
        <p:nvGrpSpPr>
          <p:cNvPr name="Group 7" id="7"/>
          <p:cNvGrpSpPr/>
          <p:nvPr/>
        </p:nvGrpSpPr>
        <p:grpSpPr>
          <a:xfrm rot="0">
            <a:off x="6930546" y="3651627"/>
            <a:ext cx="4743236" cy="2185083"/>
            <a:chOff x="0" y="0"/>
            <a:chExt cx="6324315" cy="2913444"/>
          </a:xfrm>
        </p:grpSpPr>
        <p:sp>
          <p:nvSpPr>
            <p:cNvPr name="TextBox 8" id="8"/>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ΤΕΧΝΙΚΗ ΑΠΟΨΗ</a:t>
              </a:r>
            </a:p>
          </p:txBody>
        </p:sp>
        <p:sp>
          <p:nvSpPr>
            <p:cNvPr name="TextBox 9" id="9"/>
            <p:cNvSpPr txBox="true"/>
            <p:nvPr/>
          </p:nvSpPr>
          <p:spPr>
            <a:xfrm rot="0">
              <a:off x="0" y="1523852"/>
              <a:ext cx="6324315" cy="13895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34C4"/>
                  </a:solidFill>
                  <a:latin typeface="DM Sans"/>
                </a:rPr>
                <a:t>έμπειρη ομάδα</a:t>
              </a:r>
            </a:p>
            <a:p>
              <a:pPr marL="431801" indent="-215900" lvl="1">
                <a:lnSpc>
                  <a:spcPts val="2800"/>
                </a:lnSpc>
                <a:buFont typeface="Arial"/>
                <a:buChar char="•"/>
              </a:pPr>
              <a:r>
                <a:rPr lang="en-US" sz="2000">
                  <a:solidFill>
                    <a:srgbClr val="5034C4"/>
                  </a:solidFill>
                  <a:latin typeface="DM Sans"/>
                </a:rPr>
                <a:t>έτοιμα μηχαήματα επικύρωσης</a:t>
              </a:r>
            </a:p>
            <a:p>
              <a:pPr>
                <a:lnSpc>
                  <a:spcPts val="2800"/>
                </a:lnSpc>
              </a:pPr>
            </a:p>
          </p:txBody>
        </p:sp>
        <p:sp>
          <p:nvSpPr>
            <p:cNvPr name="TextBox 10" id="10"/>
            <p:cNvSpPr txBox="true"/>
            <p:nvPr/>
          </p:nvSpPr>
          <p:spPr>
            <a:xfrm rot="0">
              <a:off x="0" y="646533"/>
              <a:ext cx="6324315" cy="529753"/>
            </a:xfrm>
            <a:prstGeom prst="rect">
              <a:avLst/>
            </a:prstGeom>
          </p:spPr>
          <p:txBody>
            <a:bodyPr anchor="t" rtlCol="false" tIns="0" lIns="0" bIns="0" rIns="0">
              <a:spAutoFit/>
            </a:bodyPr>
            <a:lstStyle/>
            <a:p>
              <a:pPr>
                <a:lnSpc>
                  <a:spcPts val="3359"/>
                </a:lnSpc>
              </a:pPr>
              <a:r>
                <a:rPr lang="en-US" u="sng" sz="2400">
                  <a:solidFill>
                    <a:srgbClr val="5034C4"/>
                  </a:solidFill>
                  <a:latin typeface="DM Sans"/>
                </a:rPr>
                <a:t>Εφικτό</a:t>
              </a:r>
            </a:p>
          </p:txBody>
        </p:sp>
      </p:grpSp>
      <p:grpSp>
        <p:nvGrpSpPr>
          <p:cNvPr name="Group 11" id="11"/>
          <p:cNvGrpSpPr/>
          <p:nvPr/>
        </p:nvGrpSpPr>
        <p:grpSpPr>
          <a:xfrm rot="0">
            <a:off x="12516064" y="3651627"/>
            <a:ext cx="4743236" cy="2185083"/>
            <a:chOff x="0" y="0"/>
            <a:chExt cx="6324315" cy="2913444"/>
          </a:xfrm>
        </p:grpSpPr>
        <p:sp>
          <p:nvSpPr>
            <p:cNvPr name="TextBox 12" id="12"/>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ΠΟΡΟΙ ΚΑΙ ΧΡΟΝΟΣ</a:t>
              </a:r>
            </a:p>
          </p:txBody>
        </p:sp>
        <p:sp>
          <p:nvSpPr>
            <p:cNvPr name="TextBox 13" id="13"/>
            <p:cNvSpPr txBox="true"/>
            <p:nvPr/>
          </p:nvSpPr>
          <p:spPr>
            <a:xfrm rot="0">
              <a:off x="0" y="1523852"/>
              <a:ext cx="6324315" cy="1389592"/>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5034C4"/>
                  </a:solidFill>
                  <a:latin typeface="DM Sans"/>
                </a:rPr>
                <a:t>πόροι: ηλεκτρονικοί υπολογιστές, server</a:t>
              </a:r>
            </a:p>
            <a:p>
              <a:pPr marL="431800" indent="-215900" lvl="1">
                <a:lnSpc>
                  <a:spcPts val="2800"/>
                </a:lnSpc>
                <a:buFont typeface="Arial"/>
                <a:buChar char="•"/>
              </a:pPr>
              <a:r>
                <a:rPr lang="en-US" sz="2000">
                  <a:solidFill>
                    <a:srgbClr val="5034C4"/>
                  </a:solidFill>
                  <a:latin typeface="DM Sans"/>
                </a:rPr>
                <a:t>προτεραιότητα η υλοποίηση αυτή</a:t>
              </a:r>
            </a:p>
          </p:txBody>
        </p:sp>
        <p:sp>
          <p:nvSpPr>
            <p:cNvPr name="TextBox 14" id="14"/>
            <p:cNvSpPr txBox="true"/>
            <p:nvPr/>
          </p:nvSpPr>
          <p:spPr>
            <a:xfrm rot="0">
              <a:off x="0" y="646533"/>
              <a:ext cx="6324315" cy="529753"/>
            </a:xfrm>
            <a:prstGeom prst="rect">
              <a:avLst/>
            </a:prstGeom>
          </p:spPr>
          <p:txBody>
            <a:bodyPr anchor="t" rtlCol="false" tIns="0" lIns="0" bIns="0" rIns="0">
              <a:spAutoFit/>
            </a:bodyPr>
            <a:lstStyle/>
            <a:p>
              <a:pPr>
                <a:lnSpc>
                  <a:spcPts val="3359"/>
                </a:lnSpc>
              </a:pPr>
              <a:r>
                <a:rPr lang="en-US" u="sng" sz="2400">
                  <a:solidFill>
                    <a:srgbClr val="5034C4"/>
                  </a:solidFill>
                  <a:latin typeface="DM Sans"/>
                </a:rPr>
                <a:t>Εφικτό</a:t>
              </a:r>
            </a:p>
          </p:txBody>
        </p:sp>
      </p:grpSp>
      <p:grpSp>
        <p:nvGrpSpPr>
          <p:cNvPr name="Group 15" id="15"/>
          <p:cNvGrpSpPr/>
          <p:nvPr/>
        </p:nvGrpSpPr>
        <p:grpSpPr>
          <a:xfrm rot="0">
            <a:off x="1345027" y="6927485"/>
            <a:ext cx="4743236" cy="1832658"/>
            <a:chOff x="0" y="0"/>
            <a:chExt cx="6324315" cy="2443544"/>
          </a:xfrm>
        </p:grpSpPr>
        <p:sp>
          <p:nvSpPr>
            <p:cNvPr name="TextBox 16" id="16"/>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ΛΕΙΤΟΥΡΓΙΚΟΤΗΤΑ</a:t>
              </a:r>
            </a:p>
          </p:txBody>
        </p:sp>
        <p:sp>
          <p:nvSpPr>
            <p:cNvPr name="TextBox 17" id="17"/>
            <p:cNvSpPr txBox="true"/>
            <p:nvPr/>
          </p:nvSpPr>
          <p:spPr>
            <a:xfrm rot="0">
              <a:off x="0" y="1523852"/>
              <a:ext cx="6324315" cy="919692"/>
            </a:xfrm>
            <a:prstGeom prst="rect">
              <a:avLst/>
            </a:prstGeom>
          </p:spPr>
          <p:txBody>
            <a:bodyPr anchor="t" rtlCol="false" tIns="0" lIns="0" bIns="0" rIns="0">
              <a:spAutoFit/>
            </a:bodyPr>
            <a:lstStyle/>
            <a:p>
              <a:pPr marL="431800" indent="-215900" lvl="1">
                <a:lnSpc>
                  <a:spcPts val="2800"/>
                </a:lnSpc>
                <a:buFont typeface="Arial"/>
                <a:buChar char="•"/>
              </a:pPr>
              <a:r>
                <a:rPr lang="en-US" sz="2000">
                  <a:solidFill>
                    <a:srgbClr val="5034C4"/>
                  </a:solidFill>
                  <a:latin typeface="DM Sans"/>
                </a:rPr>
                <a:t>εστίαση στον ανθρωποκετρικό σχεδιασμό (κανόνες του UX design)</a:t>
              </a:r>
            </a:p>
          </p:txBody>
        </p:sp>
        <p:sp>
          <p:nvSpPr>
            <p:cNvPr name="TextBox 18" id="18"/>
            <p:cNvSpPr txBox="true"/>
            <p:nvPr/>
          </p:nvSpPr>
          <p:spPr>
            <a:xfrm rot="0">
              <a:off x="0" y="646533"/>
              <a:ext cx="6324315" cy="529753"/>
            </a:xfrm>
            <a:prstGeom prst="rect">
              <a:avLst/>
            </a:prstGeom>
          </p:spPr>
          <p:txBody>
            <a:bodyPr anchor="t" rtlCol="false" tIns="0" lIns="0" bIns="0" rIns="0">
              <a:spAutoFit/>
            </a:bodyPr>
            <a:lstStyle/>
            <a:p>
              <a:pPr>
                <a:lnSpc>
                  <a:spcPts val="3359"/>
                </a:lnSpc>
              </a:pPr>
              <a:r>
                <a:rPr lang="en-US" u="sng" sz="2400">
                  <a:solidFill>
                    <a:srgbClr val="5034C4"/>
                  </a:solidFill>
                  <a:latin typeface="DM Sans"/>
                </a:rPr>
                <a:t>Εφικτό</a:t>
              </a:r>
            </a:p>
          </p:txBody>
        </p:sp>
      </p:grpSp>
      <p:grpSp>
        <p:nvGrpSpPr>
          <p:cNvPr name="Group 19" id="19"/>
          <p:cNvGrpSpPr/>
          <p:nvPr/>
        </p:nvGrpSpPr>
        <p:grpSpPr>
          <a:xfrm rot="0">
            <a:off x="6930546" y="6927485"/>
            <a:ext cx="4743236" cy="2185083"/>
            <a:chOff x="0" y="0"/>
            <a:chExt cx="6324315" cy="2913444"/>
          </a:xfrm>
        </p:grpSpPr>
        <p:sp>
          <p:nvSpPr>
            <p:cNvPr name="TextBox 20" id="20"/>
            <p:cNvSpPr txBox="true"/>
            <p:nvPr/>
          </p:nvSpPr>
          <p:spPr>
            <a:xfrm rot="0">
              <a:off x="0" y="-57150"/>
              <a:ext cx="6324315" cy="616279"/>
            </a:xfrm>
            <a:prstGeom prst="rect">
              <a:avLst/>
            </a:prstGeom>
          </p:spPr>
          <p:txBody>
            <a:bodyPr anchor="t" rtlCol="false" tIns="0" lIns="0" bIns="0" rIns="0">
              <a:spAutoFit/>
            </a:bodyPr>
            <a:lstStyle/>
            <a:p>
              <a:pPr>
                <a:lnSpc>
                  <a:spcPts val="3919"/>
                </a:lnSpc>
              </a:pPr>
              <a:r>
                <a:rPr lang="en-US" sz="2799">
                  <a:solidFill>
                    <a:srgbClr val="7AC7CF"/>
                  </a:solidFill>
                  <a:latin typeface="DM Sans Bold"/>
                </a:rPr>
                <a:t>ΝΟΜΙΚΟ ΠΛΑΙΣΙΟ</a:t>
              </a:r>
            </a:p>
          </p:txBody>
        </p:sp>
        <p:sp>
          <p:nvSpPr>
            <p:cNvPr name="TextBox 21" id="21"/>
            <p:cNvSpPr txBox="true"/>
            <p:nvPr/>
          </p:nvSpPr>
          <p:spPr>
            <a:xfrm rot="0">
              <a:off x="0" y="1523852"/>
              <a:ext cx="6324315" cy="1389592"/>
            </a:xfrm>
            <a:prstGeom prst="rect">
              <a:avLst/>
            </a:prstGeom>
          </p:spPr>
          <p:txBody>
            <a:bodyPr anchor="t" rtlCol="false" tIns="0" lIns="0" bIns="0" rIns="0">
              <a:spAutoFit/>
            </a:bodyPr>
            <a:lstStyle/>
            <a:p>
              <a:pPr marL="431800" indent="-215900" lvl="1">
                <a:lnSpc>
                  <a:spcPts val="2800"/>
                </a:lnSpc>
                <a:buFont typeface="Arial"/>
                <a:buChar char="•"/>
              </a:pPr>
              <a:r>
                <a:rPr lang="en-US" sz="2000">
                  <a:solidFill>
                    <a:srgbClr val="5034C4"/>
                  </a:solidFill>
                  <a:latin typeface="DM Sans"/>
                </a:rPr>
                <a:t>προστασία προσωπικών δεδομένων (τοποθεσία, στοιχεία χρήστη)</a:t>
              </a:r>
            </a:p>
          </p:txBody>
        </p:sp>
        <p:sp>
          <p:nvSpPr>
            <p:cNvPr name="TextBox 22" id="22"/>
            <p:cNvSpPr txBox="true"/>
            <p:nvPr/>
          </p:nvSpPr>
          <p:spPr>
            <a:xfrm rot="0">
              <a:off x="0" y="646533"/>
              <a:ext cx="6324315" cy="529753"/>
            </a:xfrm>
            <a:prstGeom prst="rect">
              <a:avLst/>
            </a:prstGeom>
          </p:spPr>
          <p:txBody>
            <a:bodyPr anchor="t" rtlCol="false" tIns="0" lIns="0" bIns="0" rIns="0">
              <a:spAutoFit/>
            </a:bodyPr>
            <a:lstStyle/>
            <a:p>
              <a:pPr>
                <a:lnSpc>
                  <a:spcPts val="3359"/>
                </a:lnSpc>
              </a:pPr>
              <a:r>
                <a:rPr lang="en-US" u="sng" sz="2400">
                  <a:solidFill>
                    <a:srgbClr val="5034C4"/>
                  </a:solidFill>
                  <a:latin typeface="DM Sans"/>
                </a:rPr>
                <a:t>Εφικτό</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034C4"/>
        </a:solidFill>
      </p:bgPr>
    </p:bg>
    <p:spTree>
      <p:nvGrpSpPr>
        <p:cNvPr id="1" name=""/>
        <p:cNvGrpSpPr/>
        <p:nvPr/>
      </p:nvGrpSpPr>
      <p:grpSpPr>
        <a:xfrm>
          <a:off x="0" y="0"/>
          <a:ext cx="0" cy="0"/>
          <a:chOff x="0" y="0"/>
          <a:chExt cx="0" cy="0"/>
        </a:xfrm>
      </p:grpSpPr>
      <p:sp>
        <p:nvSpPr>
          <p:cNvPr name="AutoShape 2" id="2"/>
          <p:cNvSpPr/>
          <p:nvPr/>
        </p:nvSpPr>
        <p:spPr>
          <a:xfrm rot="0">
            <a:off x="-145308" y="7612069"/>
            <a:ext cx="18578615" cy="3026928"/>
          </a:xfrm>
          <a:prstGeom prst="rect">
            <a:avLst/>
          </a:prstGeom>
          <a:solidFill>
            <a:srgbClr val="FFFFFF"/>
          </a:solidFill>
        </p:spPr>
      </p:sp>
      <p:grpSp>
        <p:nvGrpSpPr>
          <p:cNvPr name="Group 3" id="3"/>
          <p:cNvGrpSpPr/>
          <p:nvPr/>
        </p:nvGrpSpPr>
        <p:grpSpPr>
          <a:xfrm rot="0">
            <a:off x="8216206" y="1449606"/>
            <a:ext cx="8487032" cy="3532813"/>
            <a:chOff x="0" y="0"/>
            <a:chExt cx="11316042" cy="4710418"/>
          </a:xfrm>
        </p:grpSpPr>
        <p:sp>
          <p:nvSpPr>
            <p:cNvPr name="TextBox 4" id="4"/>
            <p:cNvSpPr txBox="true"/>
            <p:nvPr/>
          </p:nvSpPr>
          <p:spPr>
            <a:xfrm rot="0">
              <a:off x="0" y="1163943"/>
              <a:ext cx="11316042" cy="3546475"/>
            </a:xfrm>
            <a:prstGeom prst="rect">
              <a:avLst/>
            </a:prstGeom>
          </p:spPr>
          <p:txBody>
            <a:bodyPr anchor="t" rtlCol="false" tIns="0" lIns="0" bIns="0" rIns="0">
              <a:spAutoFit/>
            </a:bodyPr>
            <a:lstStyle/>
            <a:p>
              <a:pPr>
                <a:lnSpc>
                  <a:spcPts val="10560"/>
                </a:lnSpc>
              </a:pPr>
              <a:r>
                <a:rPr lang="en-US" sz="8800">
                  <a:solidFill>
                    <a:srgbClr val="FFFFFF"/>
                  </a:solidFill>
                  <a:latin typeface="DM Sans Bold"/>
                </a:rPr>
                <a:t>Υπάρχουν κίνδυνοι;</a:t>
              </a:r>
            </a:p>
          </p:txBody>
        </p:sp>
        <p:sp>
          <p:nvSpPr>
            <p:cNvPr name="TextBox 5" id="5"/>
            <p:cNvSpPr txBox="true"/>
            <p:nvPr/>
          </p:nvSpPr>
          <p:spPr>
            <a:xfrm rot="0">
              <a:off x="0" y="-47625"/>
              <a:ext cx="11316042" cy="525145"/>
            </a:xfrm>
            <a:prstGeom prst="rect">
              <a:avLst/>
            </a:prstGeom>
          </p:spPr>
          <p:txBody>
            <a:bodyPr anchor="t" rtlCol="false" tIns="0" lIns="0" bIns="0" rIns="0">
              <a:spAutoFit/>
            </a:bodyPr>
            <a:lstStyle/>
            <a:p>
              <a:pPr>
                <a:lnSpc>
                  <a:spcPts val="3359"/>
                </a:lnSpc>
              </a:pPr>
            </a:p>
          </p:txBody>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57806" y="831895"/>
            <a:ext cx="5503176" cy="862321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p:cSld>
    <p:bg>
      <p:bgPr>
        <a:solidFill>
          <a:srgbClr val="C3EBEF"/>
        </a:solidFill>
      </p:bgPr>
    </p:bg>
    <p:spTree>
      <p:nvGrpSpPr>
        <p:cNvPr id="1" name=""/>
        <p:cNvGrpSpPr/>
        <p:nvPr/>
      </p:nvGrpSpPr>
      <p:grpSpPr>
        <a:xfrm>
          <a:off x="0" y="0"/>
          <a:ext cx="0" cy="0"/>
          <a:chOff x="0" y="0"/>
          <a:chExt cx="0" cy="0"/>
        </a:xfrm>
      </p:grpSpPr>
      <p:grpSp>
        <p:nvGrpSpPr>
          <p:cNvPr name="Group 2" id="2"/>
          <p:cNvGrpSpPr/>
          <p:nvPr/>
        </p:nvGrpSpPr>
        <p:grpSpPr>
          <a:xfrm rot="0">
            <a:off x="1808867" y="2701601"/>
            <a:ext cx="6194541" cy="4889735"/>
            <a:chOff x="0" y="0"/>
            <a:chExt cx="8259388" cy="6519647"/>
          </a:xfrm>
        </p:grpSpPr>
        <p:sp>
          <p:nvSpPr>
            <p:cNvPr name="TextBox 3" id="3"/>
            <p:cNvSpPr txBox="true"/>
            <p:nvPr/>
          </p:nvSpPr>
          <p:spPr>
            <a:xfrm rot="0">
              <a:off x="0" y="0"/>
              <a:ext cx="8259388" cy="4089400"/>
            </a:xfrm>
            <a:prstGeom prst="rect">
              <a:avLst/>
            </a:prstGeom>
          </p:spPr>
          <p:txBody>
            <a:bodyPr anchor="t" rtlCol="false" tIns="0" lIns="0" bIns="0" rIns="0">
              <a:spAutoFit/>
            </a:bodyPr>
            <a:lstStyle/>
            <a:p>
              <a:pPr>
                <a:lnSpc>
                  <a:spcPts val="12120"/>
                </a:lnSpc>
              </a:pPr>
              <a:r>
                <a:rPr lang="en-US" sz="10100">
                  <a:solidFill>
                    <a:srgbClr val="5034C4"/>
                  </a:solidFill>
                  <a:latin typeface="DM Sans Bold"/>
                </a:rPr>
                <a:t>Πιθανοί Κίνδυνοι</a:t>
              </a:r>
            </a:p>
          </p:txBody>
        </p:sp>
        <p:sp>
          <p:nvSpPr>
            <p:cNvPr name="TextBox 4" id="4"/>
            <p:cNvSpPr txBox="true"/>
            <p:nvPr/>
          </p:nvSpPr>
          <p:spPr>
            <a:xfrm rot="0">
              <a:off x="0" y="4576124"/>
              <a:ext cx="8259388" cy="1943523"/>
            </a:xfrm>
            <a:prstGeom prst="rect">
              <a:avLst/>
            </a:prstGeom>
          </p:spPr>
          <p:txBody>
            <a:bodyPr anchor="t" rtlCol="false" tIns="0" lIns="0" bIns="0" rIns="0">
              <a:spAutoFit/>
            </a:bodyPr>
            <a:lstStyle/>
            <a:p>
              <a:pPr>
                <a:lnSpc>
                  <a:spcPts val="3919"/>
                </a:lnSpc>
              </a:pPr>
              <a:r>
                <a:rPr lang="en-US" sz="2799">
                  <a:solidFill>
                    <a:srgbClr val="5034C4"/>
                  </a:solidFill>
                  <a:latin typeface="DM Sans"/>
                </a:rPr>
                <a:t> Πιθανοί κίνδυνοι, που μπορούν να προκύψουν κατά την διάρκεια εκπόνησης του έργου</a:t>
              </a:r>
            </a:p>
          </p:txBody>
        </p:sp>
      </p:grpSp>
      <p:sp>
        <p:nvSpPr>
          <p:cNvPr name="TextBox 5" id="5"/>
          <p:cNvSpPr txBox="true"/>
          <p:nvPr/>
        </p:nvSpPr>
        <p:spPr>
          <a:xfrm rot="0">
            <a:off x="10229810" y="218440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Αύξηση σφαλμάτων</a:t>
            </a:r>
          </a:p>
        </p:txBody>
      </p:sp>
      <p:sp>
        <p:nvSpPr>
          <p:cNvPr name="TextBox 6" id="6"/>
          <p:cNvSpPr txBox="true"/>
          <p:nvPr/>
        </p:nvSpPr>
        <p:spPr>
          <a:xfrm rot="0">
            <a:off x="9182060" y="215265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01</a:t>
            </a:r>
          </a:p>
        </p:txBody>
      </p:sp>
      <p:sp>
        <p:nvSpPr>
          <p:cNvPr name="TextBox 7" id="7"/>
          <p:cNvSpPr txBox="true"/>
          <p:nvPr/>
        </p:nvSpPr>
        <p:spPr>
          <a:xfrm rot="0">
            <a:off x="10229810" y="331216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Αλλαγή Κατεύθυνσης Έργου</a:t>
            </a:r>
          </a:p>
        </p:txBody>
      </p:sp>
      <p:sp>
        <p:nvSpPr>
          <p:cNvPr name="TextBox 8" id="8"/>
          <p:cNvSpPr txBox="true"/>
          <p:nvPr/>
        </p:nvSpPr>
        <p:spPr>
          <a:xfrm rot="0">
            <a:off x="9182060" y="328041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02</a:t>
            </a:r>
          </a:p>
        </p:txBody>
      </p:sp>
      <p:sp>
        <p:nvSpPr>
          <p:cNvPr name="TextBox 9" id="9"/>
          <p:cNvSpPr txBox="true"/>
          <p:nvPr/>
        </p:nvSpPr>
        <p:spPr>
          <a:xfrm rot="0">
            <a:off x="10229810" y="443992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Ζητήματα Ασφαλείας</a:t>
            </a:r>
          </a:p>
        </p:txBody>
      </p:sp>
      <p:sp>
        <p:nvSpPr>
          <p:cNvPr name="TextBox 10" id="10"/>
          <p:cNvSpPr txBox="true"/>
          <p:nvPr/>
        </p:nvSpPr>
        <p:spPr>
          <a:xfrm rot="0">
            <a:off x="9182060" y="440817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03</a:t>
            </a:r>
          </a:p>
        </p:txBody>
      </p:sp>
      <p:sp>
        <p:nvSpPr>
          <p:cNvPr name="TextBox 11" id="11"/>
          <p:cNvSpPr txBox="true"/>
          <p:nvPr/>
        </p:nvSpPr>
        <p:spPr>
          <a:xfrm rot="0">
            <a:off x="10229810" y="556768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Καθυστερήσεις Νομικής Φύσεως</a:t>
            </a:r>
          </a:p>
        </p:txBody>
      </p:sp>
      <p:sp>
        <p:nvSpPr>
          <p:cNvPr name="TextBox 12" id="12"/>
          <p:cNvSpPr txBox="true"/>
          <p:nvPr/>
        </p:nvSpPr>
        <p:spPr>
          <a:xfrm rot="0">
            <a:off x="9182060" y="553593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04</a:t>
            </a:r>
          </a:p>
        </p:txBody>
      </p:sp>
      <p:sp>
        <p:nvSpPr>
          <p:cNvPr name="TextBox 13" id="13"/>
          <p:cNvSpPr txBox="true"/>
          <p:nvPr/>
        </p:nvSpPr>
        <p:spPr>
          <a:xfrm rot="0">
            <a:off x="10229810" y="669544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Ομοιότητα με Ανταγωνιστικό Λογισμικό</a:t>
            </a:r>
          </a:p>
        </p:txBody>
      </p:sp>
      <p:sp>
        <p:nvSpPr>
          <p:cNvPr name="TextBox 14" id="14"/>
          <p:cNvSpPr txBox="true"/>
          <p:nvPr/>
        </p:nvSpPr>
        <p:spPr>
          <a:xfrm rot="0">
            <a:off x="9182060" y="666369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05</a:t>
            </a:r>
          </a:p>
        </p:txBody>
      </p:sp>
      <p:sp>
        <p:nvSpPr>
          <p:cNvPr name="TextBox 15" id="15"/>
          <p:cNvSpPr txBox="true"/>
          <p:nvPr/>
        </p:nvSpPr>
        <p:spPr>
          <a:xfrm rot="0">
            <a:off x="10229810" y="7823200"/>
            <a:ext cx="6249323" cy="431800"/>
          </a:xfrm>
          <a:prstGeom prst="rect">
            <a:avLst/>
          </a:prstGeom>
        </p:spPr>
        <p:txBody>
          <a:bodyPr anchor="t" rtlCol="false" tIns="0" lIns="0" bIns="0" rIns="0">
            <a:spAutoFit/>
          </a:bodyPr>
          <a:lstStyle/>
          <a:p>
            <a:pPr>
              <a:lnSpc>
                <a:spcPts val="3500"/>
              </a:lnSpc>
            </a:pPr>
            <a:r>
              <a:rPr lang="en-US" sz="2500">
                <a:solidFill>
                  <a:srgbClr val="5034C4"/>
                </a:solidFill>
                <a:latin typeface="DM Sans"/>
              </a:rPr>
              <a:t>Τεχνικά Ζητήματα</a:t>
            </a:r>
          </a:p>
        </p:txBody>
      </p:sp>
      <p:sp>
        <p:nvSpPr>
          <p:cNvPr name="TextBox 16" id="16"/>
          <p:cNvSpPr txBox="true"/>
          <p:nvPr/>
        </p:nvSpPr>
        <p:spPr>
          <a:xfrm rot="0">
            <a:off x="9182060" y="7791450"/>
            <a:ext cx="667673" cy="542925"/>
          </a:xfrm>
          <a:prstGeom prst="rect">
            <a:avLst/>
          </a:prstGeom>
        </p:spPr>
        <p:txBody>
          <a:bodyPr anchor="t" rtlCol="false" tIns="0" lIns="0" bIns="0" rIns="0">
            <a:spAutoFit/>
          </a:bodyPr>
          <a:lstStyle/>
          <a:p>
            <a:pPr>
              <a:lnSpc>
                <a:spcPts val="4200"/>
              </a:lnSpc>
            </a:pPr>
            <a:r>
              <a:rPr lang="en-US" sz="3500">
                <a:solidFill>
                  <a:srgbClr val="7AC7CF"/>
                </a:solidFill>
                <a:latin typeface="DM Sans Bold"/>
              </a:rPr>
              <a:t>06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3EBEF"/>
        </a:solidFill>
      </p:bgPr>
    </p:bg>
    <p:spTree>
      <p:nvGrpSpPr>
        <p:cNvPr id="1" name=""/>
        <p:cNvGrpSpPr/>
        <p:nvPr/>
      </p:nvGrpSpPr>
      <p:grpSpPr>
        <a:xfrm>
          <a:off x="0" y="0"/>
          <a:ext cx="0" cy="0"/>
          <a:chOff x="0" y="0"/>
          <a:chExt cx="0" cy="0"/>
        </a:xfrm>
      </p:grpSpPr>
      <p:grpSp>
        <p:nvGrpSpPr>
          <p:cNvPr name="Group 2" id="2"/>
          <p:cNvGrpSpPr/>
          <p:nvPr/>
        </p:nvGrpSpPr>
        <p:grpSpPr>
          <a:xfrm rot="0">
            <a:off x="7908610" y="355371"/>
            <a:ext cx="9104790" cy="9461958"/>
            <a:chOff x="0" y="0"/>
            <a:chExt cx="12139720" cy="12615944"/>
          </a:xfrm>
        </p:grpSpPr>
        <p:sp>
          <p:nvSpPr>
            <p:cNvPr name="TextBox 3" id="3"/>
            <p:cNvSpPr txBox="true"/>
            <p:nvPr/>
          </p:nvSpPr>
          <p:spPr>
            <a:xfrm rot="0">
              <a:off x="0" y="-9525"/>
              <a:ext cx="12139720" cy="1241640"/>
            </a:xfrm>
            <a:prstGeom prst="rect">
              <a:avLst/>
            </a:prstGeom>
          </p:spPr>
          <p:txBody>
            <a:bodyPr anchor="t" rtlCol="false" tIns="0" lIns="0" bIns="0" rIns="0">
              <a:spAutoFit/>
            </a:bodyPr>
            <a:lstStyle/>
            <a:p>
              <a:pPr algn="ctr">
                <a:lnSpc>
                  <a:spcPts val="7304"/>
                </a:lnSpc>
              </a:pPr>
              <a:r>
                <a:rPr lang="en-US" sz="6087">
                  <a:solidFill>
                    <a:srgbClr val="5034C4"/>
                  </a:solidFill>
                  <a:latin typeface="DM Sans"/>
                </a:rPr>
                <a:t>Περιπτώσεις Χρήσης</a:t>
              </a:r>
            </a:p>
          </p:txBody>
        </p:sp>
        <p:sp>
          <p:nvSpPr>
            <p:cNvPr name="TextBox 4" id="4"/>
            <p:cNvSpPr txBox="true"/>
            <p:nvPr/>
          </p:nvSpPr>
          <p:spPr>
            <a:xfrm rot="0">
              <a:off x="0" y="1929341"/>
              <a:ext cx="12139720" cy="708641"/>
            </a:xfrm>
            <a:prstGeom prst="rect">
              <a:avLst/>
            </a:prstGeom>
          </p:spPr>
          <p:txBody>
            <a:bodyPr anchor="t" rtlCol="false" tIns="0" lIns="0" bIns="0" rIns="0">
              <a:spAutoFit/>
            </a:bodyPr>
            <a:lstStyle/>
            <a:p>
              <a:pPr algn="ctr">
                <a:lnSpc>
                  <a:spcPts val="4527"/>
                </a:lnSpc>
              </a:pPr>
              <a:r>
                <a:rPr lang="en-US" u="sng" sz="3233">
                  <a:solidFill>
                    <a:srgbClr val="5034C4"/>
                  </a:solidFill>
                  <a:latin typeface="DM Sans"/>
                </a:rPr>
                <a:t>Διάγραμμα Περιπτώσεων Χρήσης </a:t>
              </a:r>
            </a:p>
          </p:txBody>
        </p:sp>
        <p:sp>
          <p:nvSpPr>
            <p:cNvPr name="TextBox 5" id="5"/>
            <p:cNvSpPr txBox="true"/>
            <p:nvPr/>
          </p:nvSpPr>
          <p:spPr>
            <a:xfrm rot="0">
              <a:off x="0" y="3388130"/>
              <a:ext cx="12139720" cy="9227814"/>
            </a:xfrm>
            <a:prstGeom prst="rect">
              <a:avLst/>
            </a:prstGeom>
          </p:spPr>
          <p:txBody>
            <a:bodyPr anchor="t" rtlCol="false" tIns="0" lIns="0" bIns="0" rIns="0">
              <a:spAutoFit/>
            </a:bodyPr>
            <a:lstStyle/>
            <a:p>
              <a:pPr>
                <a:lnSpc>
                  <a:spcPts val="3424"/>
                </a:lnSpc>
              </a:pPr>
            </a:p>
            <a:p>
              <a:pPr marL="492846" indent="-246423" lvl="1">
                <a:lnSpc>
                  <a:spcPts val="3424"/>
                </a:lnSpc>
                <a:buFont typeface="Arial"/>
                <a:buChar char="•"/>
              </a:pPr>
              <a:r>
                <a:rPr lang="en-US" sz="2282">
                  <a:solidFill>
                    <a:srgbClr val="5034C4"/>
                  </a:solidFill>
                  <a:latin typeface="DM Sans"/>
                </a:rPr>
                <a:t>Τα σκίτσα με τους ανθρώπους αντιστοιχούν στους ηθοποιούς του εκάστοτε use case, δηλαδή τους εμπλεκόμενους</a:t>
              </a:r>
            </a:p>
            <a:p>
              <a:pPr marL="492846" indent="-246423" lvl="1">
                <a:lnSpc>
                  <a:spcPts val="3424"/>
                </a:lnSpc>
                <a:buFont typeface="Arial"/>
                <a:buChar char="•"/>
              </a:pPr>
              <a:r>
                <a:rPr lang="en-US" sz="2282">
                  <a:solidFill>
                    <a:srgbClr val="5034C4"/>
                  </a:solidFill>
                  <a:latin typeface="DM Sans"/>
                </a:rPr>
                <a:t>Οι μωβ ελλείψεις αντιστοιχούν στα use cases</a:t>
              </a:r>
            </a:p>
            <a:p>
              <a:pPr marL="492846" indent="-246423" lvl="1">
                <a:lnSpc>
                  <a:spcPts val="3424"/>
                </a:lnSpc>
                <a:buFont typeface="Arial"/>
                <a:buChar char="•"/>
              </a:pPr>
              <a:r>
                <a:rPr lang="en-US" sz="2282">
                  <a:solidFill>
                    <a:srgbClr val="5034C4"/>
                  </a:solidFill>
                  <a:latin typeface="DM Sans"/>
                </a:rPr>
                <a:t>Οι μαύρες γραμμές απεικονίζουν άμεση συσχέτιση μεταξύ ενός ηθοποιού και μίας περίπτωσης χρήσης</a:t>
              </a:r>
            </a:p>
            <a:p>
              <a:pPr marL="492846" indent="-246423" lvl="1">
                <a:lnSpc>
                  <a:spcPts val="3424"/>
                </a:lnSpc>
                <a:buFont typeface="Arial"/>
                <a:buChar char="•"/>
              </a:pPr>
              <a:r>
                <a:rPr lang="en-US" sz="2282">
                  <a:solidFill>
                    <a:srgbClr val="5034C4"/>
                  </a:solidFill>
                  <a:latin typeface="DM Sans"/>
                </a:rPr>
                <a:t>Οι μαύρες διακεκομμένες γραμμές απεικονίζουν τη σχέση εξάρτησης μεταξύ δύο περιπτώσεων χρήσης, δηλαδή το use case στο οποίο δείχνει το βέλος δεν μπορεί να υπάρξει αν δεν έχει προηγηθεί το use case από το οποίο ξεκινάει το βέλος  </a:t>
              </a:r>
            </a:p>
            <a:p>
              <a:pPr marL="492846" indent="-246423" lvl="1">
                <a:lnSpc>
                  <a:spcPts val="3424"/>
                </a:lnSpc>
                <a:buFont typeface="Arial"/>
                <a:buChar char="•"/>
              </a:pPr>
              <a:r>
                <a:rPr lang="en-US" sz="2282">
                  <a:solidFill>
                    <a:srgbClr val="5034C4"/>
                  </a:solidFill>
                  <a:latin typeface="DM Sans"/>
                </a:rPr>
                <a:t>Οι μαύρες διακεκομμένες γραμμές με την ένδειξη "include" απεικονίζουν την επαναχρησιμοποιήση της λειτουργικότητας στο μοντέλο περίπτωσης χρήσης</a:t>
              </a:r>
            </a:p>
            <a:p>
              <a:pPr marL="492846" indent="-246423" lvl="1">
                <a:lnSpc>
                  <a:spcPts val="3424"/>
                </a:lnSpc>
                <a:buFont typeface="Arial"/>
                <a:buChar char="•"/>
              </a:pPr>
              <a:r>
                <a:rPr lang="en-US" sz="2282">
                  <a:solidFill>
                    <a:srgbClr val="5034C4"/>
                  </a:solidFill>
                  <a:latin typeface="DM Sans"/>
                </a:rPr>
                <a:t> Οι μαύρες διακεκομμένες γραμμές με την ένδειξη "extend" απεικονίζουν την ενισχυτική συμπεριφορά που μπορεί να επηρεάσει το αρχικό Use case</a:t>
              </a:r>
            </a:p>
          </p:txBody>
        </p:sp>
      </p:grpSp>
      <p:pic>
        <p:nvPicPr>
          <p:cNvPr name="Picture 6" id="6"/>
          <p:cNvPicPr>
            <a:picLocks noChangeAspect="true"/>
          </p:cNvPicPr>
          <p:nvPr/>
        </p:nvPicPr>
        <p:blipFill>
          <a:blip r:embed="rId2"/>
          <a:srcRect l="0" t="0" r="0" b="0"/>
          <a:stretch>
            <a:fillRect/>
          </a:stretch>
        </p:blipFill>
        <p:spPr>
          <a:xfrm flipH="false" flipV="false" rot="0">
            <a:off x="304800" y="2208972"/>
            <a:ext cx="7187505" cy="7608358"/>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242542"/>
            <a:ext cx="9263156" cy="10772084"/>
          </a:xfrm>
          <a:prstGeom prst="rect">
            <a:avLst/>
          </a:prstGeom>
          <a:solidFill>
            <a:srgbClr val="5034C4"/>
          </a:solidFill>
        </p:spPr>
      </p:sp>
      <p:grpSp>
        <p:nvGrpSpPr>
          <p:cNvPr name="Group 3" id="3"/>
          <p:cNvGrpSpPr/>
          <p:nvPr/>
        </p:nvGrpSpPr>
        <p:grpSpPr>
          <a:xfrm rot="0">
            <a:off x="10192581" y="4547522"/>
            <a:ext cx="7066719" cy="358140"/>
            <a:chOff x="0" y="0"/>
            <a:chExt cx="9422292" cy="477520"/>
          </a:xfrm>
        </p:grpSpPr>
        <p:grpSp>
          <p:nvGrpSpPr>
            <p:cNvPr name="Group 4" id="4"/>
            <p:cNvGrpSpPr/>
            <p:nvPr/>
          </p:nvGrpSpPr>
          <p:grpSpPr>
            <a:xfrm rot="0">
              <a:off x="0" y="74646"/>
              <a:ext cx="328228" cy="328228"/>
              <a:chOff x="0" y="0"/>
              <a:chExt cx="6350000" cy="6350000"/>
            </a:xfrm>
          </p:grpSpPr>
          <p:sp>
            <p:nvSpPr>
              <p:cNvPr name="Freeform 5" id="5"/>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6" id="6"/>
            <p:cNvSpPr txBox="true"/>
            <p:nvPr/>
          </p:nvSpPr>
          <p:spPr>
            <a:xfrm rot="0">
              <a:off x="553006" y="-47625"/>
              <a:ext cx="8869286" cy="52514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DM Sans Bold"/>
                </a:rPr>
                <a:t> κ</a:t>
              </a:r>
              <a:r>
                <a:rPr lang="en-US" sz="2400">
                  <a:solidFill>
                    <a:srgbClr val="FFFFFF"/>
                  </a:solidFill>
                  <a:latin typeface="DM Sans"/>
                </a:rPr>
                <a:t>εντρικό μενού                αγορά εισιτηρίου</a:t>
              </a:r>
            </a:p>
          </p:txBody>
        </p:sp>
      </p:grpSp>
      <p:grpSp>
        <p:nvGrpSpPr>
          <p:cNvPr name="Group 7" id="7"/>
          <p:cNvGrpSpPr/>
          <p:nvPr/>
        </p:nvGrpSpPr>
        <p:grpSpPr>
          <a:xfrm rot="0">
            <a:off x="10192581" y="5876136"/>
            <a:ext cx="7066719" cy="358140"/>
            <a:chOff x="0" y="0"/>
            <a:chExt cx="9422292" cy="477520"/>
          </a:xfrm>
        </p:grpSpPr>
        <p:grpSp>
          <p:nvGrpSpPr>
            <p:cNvPr name="Group 8" id="8"/>
            <p:cNvGrpSpPr/>
            <p:nvPr/>
          </p:nvGrpSpPr>
          <p:grpSpPr>
            <a:xfrm rot="0">
              <a:off x="0" y="74646"/>
              <a:ext cx="328228" cy="328228"/>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0" id="10"/>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Bold"/>
                </a:rPr>
                <a:t>     2. </a:t>
              </a:r>
              <a:r>
                <a:rPr lang="en-US" sz="2400">
                  <a:solidFill>
                    <a:srgbClr val="FFFFFF"/>
                  </a:solidFill>
                  <a:latin typeface="DM Sans"/>
                </a:rPr>
                <a:t>επιλογή εισιτηρίου</a:t>
              </a:r>
            </a:p>
          </p:txBody>
        </p:sp>
      </p:grpSp>
      <p:grpSp>
        <p:nvGrpSpPr>
          <p:cNvPr name="Group 11" id="11"/>
          <p:cNvGrpSpPr/>
          <p:nvPr/>
        </p:nvGrpSpPr>
        <p:grpSpPr>
          <a:xfrm rot="0">
            <a:off x="10192581" y="6976275"/>
            <a:ext cx="7066719" cy="358140"/>
            <a:chOff x="0" y="0"/>
            <a:chExt cx="9422292" cy="477520"/>
          </a:xfrm>
        </p:grpSpPr>
        <p:grpSp>
          <p:nvGrpSpPr>
            <p:cNvPr name="Group 12" id="12"/>
            <p:cNvGrpSpPr/>
            <p:nvPr/>
          </p:nvGrpSpPr>
          <p:grpSpPr>
            <a:xfrm rot="0">
              <a:off x="0" y="74646"/>
              <a:ext cx="328228" cy="328228"/>
              <a:chOff x="0" y="0"/>
              <a:chExt cx="6350000" cy="6350000"/>
            </a:xfrm>
          </p:grpSpPr>
          <p:sp>
            <p:nvSpPr>
              <p:cNvPr name="Freeform 13" id="13"/>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14" id="14"/>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Bold"/>
                </a:rPr>
                <a:t>     3. </a:t>
              </a:r>
              <a:r>
                <a:rPr lang="en-US" sz="2400">
                  <a:solidFill>
                    <a:srgbClr val="FFFFFF"/>
                  </a:solidFill>
                  <a:latin typeface="DM Sans"/>
                </a:rPr>
                <a:t>πληρωμή</a:t>
              </a:r>
            </a:p>
          </p:txBody>
        </p:sp>
      </p:grpSp>
      <p:pic>
        <p:nvPicPr>
          <p:cNvPr name="Picture 15" id="15"/>
          <p:cNvPicPr>
            <a:picLocks noChangeAspect="true"/>
          </p:cNvPicPr>
          <p:nvPr/>
        </p:nvPicPr>
        <p:blipFill>
          <a:blip r:embed="rId2"/>
          <a:srcRect l="0" t="0" r="0" b="0"/>
          <a:stretch>
            <a:fillRect/>
          </a:stretch>
        </p:blipFill>
        <p:spPr>
          <a:xfrm flipH="false" flipV="false" rot="0">
            <a:off x="5225561" y="410887"/>
            <a:ext cx="2552148" cy="4537152"/>
          </a:xfrm>
          <a:prstGeom prst="rect">
            <a:avLst/>
          </a:prstGeom>
        </p:spPr>
      </p:pic>
      <p:pic>
        <p:nvPicPr>
          <p:cNvPr name="Picture 16" id="16"/>
          <p:cNvPicPr>
            <a:picLocks noChangeAspect="true"/>
          </p:cNvPicPr>
          <p:nvPr/>
        </p:nvPicPr>
        <p:blipFill>
          <a:blip r:embed="rId3"/>
          <a:srcRect l="0" t="0" r="0" b="0"/>
          <a:stretch>
            <a:fillRect/>
          </a:stretch>
        </p:blipFill>
        <p:spPr>
          <a:xfrm flipH="false" flipV="false" rot="0">
            <a:off x="1266825" y="463741"/>
            <a:ext cx="2492687" cy="4431443"/>
          </a:xfrm>
          <a:prstGeom prst="rect">
            <a:avLst/>
          </a:prstGeom>
        </p:spPr>
      </p:pic>
      <p:pic>
        <p:nvPicPr>
          <p:cNvPr name="Picture 17" id="17"/>
          <p:cNvPicPr>
            <a:picLocks noChangeAspect="true"/>
          </p:cNvPicPr>
          <p:nvPr/>
        </p:nvPicPr>
        <p:blipFill>
          <a:blip r:embed="rId4"/>
          <a:srcRect l="0" t="0" r="0" b="0"/>
          <a:stretch>
            <a:fillRect/>
          </a:stretch>
        </p:blipFill>
        <p:spPr>
          <a:xfrm flipH="false" flipV="false" rot="0">
            <a:off x="5225561" y="5641972"/>
            <a:ext cx="2506344" cy="4455723"/>
          </a:xfrm>
          <a:prstGeom prst="rect">
            <a:avLst/>
          </a:prstGeom>
        </p:spPr>
      </p:pic>
      <p:pic>
        <p:nvPicPr>
          <p:cNvPr name="Picture 18" id="18"/>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90500" y="463741"/>
            <a:ext cx="782653" cy="782653"/>
          </a:xfrm>
          <a:prstGeom prst="rect">
            <a:avLst/>
          </a:prstGeom>
        </p:spPr>
      </p:pic>
      <p:pic>
        <p:nvPicPr>
          <p:cNvPr name="Picture 19" id="19"/>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4237930" y="463741"/>
            <a:ext cx="772436" cy="772436"/>
          </a:xfrm>
          <a:prstGeom prst="rect">
            <a:avLst/>
          </a:prstGeom>
        </p:spPr>
      </p:pic>
      <p:pic>
        <p:nvPicPr>
          <p:cNvPr name="Picture 20" id="2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38125" y="5687692"/>
            <a:ext cx="735028" cy="735028"/>
          </a:xfrm>
          <a:prstGeom prst="rect">
            <a:avLst/>
          </a:prstGeom>
        </p:spPr>
      </p:pic>
      <p:sp>
        <p:nvSpPr>
          <p:cNvPr name="AutoShape 21" id="21"/>
          <p:cNvSpPr/>
          <p:nvPr/>
        </p:nvSpPr>
        <p:spPr>
          <a:xfrm rot="0">
            <a:off x="13706891" y="4718972"/>
            <a:ext cx="774777" cy="0"/>
          </a:xfrm>
          <a:prstGeom prst="line">
            <a:avLst/>
          </a:prstGeom>
          <a:ln cap="flat" w="47625">
            <a:solidFill>
              <a:srgbClr val="000000"/>
            </a:solidFill>
            <a:prstDash val="solid"/>
            <a:headEnd type="none" len="sm" w="sm"/>
            <a:tailEnd type="arrow" len="sm" w="med"/>
          </a:ln>
        </p:spPr>
      </p:sp>
      <p:grpSp>
        <p:nvGrpSpPr>
          <p:cNvPr name="Group 22" id="22"/>
          <p:cNvGrpSpPr/>
          <p:nvPr/>
        </p:nvGrpSpPr>
        <p:grpSpPr>
          <a:xfrm rot="0">
            <a:off x="10223169" y="8060333"/>
            <a:ext cx="7066719" cy="358140"/>
            <a:chOff x="0" y="0"/>
            <a:chExt cx="9422292" cy="477520"/>
          </a:xfrm>
        </p:grpSpPr>
        <p:grpSp>
          <p:nvGrpSpPr>
            <p:cNvPr name="Group 23" id="23"/>
            <p:cNvGrpSpPr/>
            <p:nvPr/>
          </p:nvGrpSpPr>
          <p:grpSpPr>
            <a:xfrm rot="0">
              <a:off x="0" y="74646"/>
              <a:ext cx="328228" cy="328228"/>
              <a:chOff x="0" y="0"/>
              <a:chExt cx="6350000" cy="6350000"/>
            </a:xfrm>
          </p:grpSpPr>
          <p:sp>
            <p:nvSpPr>
              <p:cNvPr name="Freeform 24" id="24"/>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C3EBEF"/>
              </a:solidFill>
            </p:spPr>
          </p:sp>
        </p:grpSp>
        <p:sp>
          <p:nvSpPr>
            <p:cNvPr name="TextBox 25" id="25"/>
            <p:cNvSpPr txBox="true"/>
            <p:nvPr/>
          </p:nvSpPr>
          <p:spPr>
            <a:xfrm rot="0">
              <a:off x="553006" y="-47625"/>
              <a:ext cx="8869286" cy="525145"/>
            </a:xfrm>
            <a:prstGeom prst="rect">
              <a:avLst/>
            </a:prstGeom>
          </p:spPr>
          <p:txBody>
            <a:bodyPr anchor="t" rtlCol="false" tIns="0" lIns="0" bIns="0" rIns="0">
              <a:spAutoFit/>
            </a:bodyPr>
            <a:lstStyle/>
            <a:p>
              <a:pPr>
                <a:lnSpc>
                  <a:spcPts val="3359"/>
                </a:lnSpc>
              </a:pPr>
              <a:r>
                <a:rPr lang="en-US" sz="2400">
                  <a:solidFill>
                    <a:srgbClr val="FFFFFF"/>
                  </a:solidFill>
                  <a:latin typeface="DM Sans Bold"/>
                </a:rPr>
                <a:t>    4.</a:t>
              </a:r>
              <a:r>
                <a:rPr lang="en-US" sz="2400">
                  <a:solidFill>
                    <a:srgbClr val="FFFFFF"/>
                  </a:solidFill>
                  <a:latin typeface="DM Sans"/>
                </a:rPr>
                <a:t> νέο εισιτήριο </a:t>
              </a:r>
            </a:p>
          </p:txBody>
        </p:sp>
      </p:grpSp>
      <p:pic>
        <p:nvPicPr>
          <p:cNvPr name="Picture 26" id="26"/>
          <p:cNvPicPr>
            <a:picLocks noChangeAspect="true"/>
          </p:cNvPicPr>
          <p:nvPr/>
        </p:nvPicPr>
        <p:blipFill>
          <a:blip r:embed="rId11"/>
          <a:srcRect l="0" t="0" r="0" b="0"/>
          <a:stretch>
            <a:fillRect/>
          </a:stretch>
        </p:blipFill>
        <p:spPr>
          <a:xfrm flipH="false" flipV="false" rot="0">
            <a:off x="1266825" y="5641972"/>
            <a:ext cx="2492687" cy="4431443"/>
          </a:xfrm>
          <a:prstGeom prst="rect">
            <a:avLst/>
          </a:prstGeom>
        </p:spPr>
      </p:pic>
      <p:pic>
        <p:nvPicPr>
          <p:cNvPr name="Picture 27" id="27"/>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4237930" y="5684983"/>
            <a:ext cx="740447" cy="740447"/>
          </a:xfrm>
          <a:prstGeom prst="rect">
            <a:avLst/>
          </a:prstGeom>
        </p:spPr>
      </p:pic>
      <p:pic>
        <p:nvPicPr>
          <p:cNvPr name="Picture 28" id="28"/>
          <p:cNvPicPr>
            <a:picLocks noChangeAspect="true"/>
          </p:cNvPicPr>
          <p:nvPr/>
        </p:nvPicPr>
        <p:blipFill>
          <a:blip r:embed="rId14"/>
          <a:srcRect l="0" t="0" r="0" b="0"/>
          <a:stretch>
            <a:fillRect/>
          </a:stretch>
        </p:blipFill>
        <p:spPr>
          <a:xfrm flipH="false" flipV="false" rot="0">
            <a:off x="5225561" y="410887"/>
            <a:ext cx="2552148" cy="4537152"/>
          </a:xfrm>
          <a:prstGeom prst="rect">
            <a:avLst/>
          </a:prstGeom>
        </p:spPr>
      </p:pic>
      <p:sp>
        <p:nvSpPr>
          <p:cNvPr name="TextBox 29" id="29"/>
          <p:cNvSpPr txBox="true"/>
          <p:nvPr/>
        </p:nvSpPr>
        <p:spPr>
          <a:xfrm rot="0">
            <a:off x="10097331" y="1655058"/>
            <a:ext cx="7161969" cy="1943100"/>
          </a:xfrm>
          <a:prstGeom prst="rect">
            <a:avLst/>
          </a:prstGeom>
        </p:spPr>
        <p:txBody>
          <a:bodyPr anchor="t" rtlCol="false" tIns="0" lIns="0" bIns="0" rIns="0">
            <a:spAutoFit/>
          </a:bodyPr>
          <a:lstStyle/>
          <a:p>
            <a:pPr>
              <a:lnSpc>
                <a:spcPts val="7680"/>
              </a:lnSpc>
            </a:pPr>
            <a:r>
              <a:rPr lang="en-US" sz="6400">
                <a:solidFill>
                  <a:srgbClr val="FFFFFF"/>
                </a:solidFill>
                <a:latin typeface="DM Sans Bold"/>
              </a:rPr>
              <a:t>Αγορά Εισιτηρίου</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DAFAylS2SGk</dc:identifier>
  <dcterms:modified xsi:type="dcterms:W3CDTF">2011-08-01T06:04:30Z</dcterms:modified>
  <cp:revision>1</cp:revision>
  <dc:title>Υπολογιστικές Μέθοδοι στην Οικονομία</dc:title>
</cp:coreProperties>
</file>